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CA78-DC45-4EBF-89AF-6CEF6E62380A}" type="datetimeFigureOut">
              <a:rPr lang="es-ES" smtClean="0"/>
              <a:t>18/02/2011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1FD-7051-4D35-98E7-FFEBA68FF2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CA78-DC45-4EBF-89AF-6CEF6E62380A}" type="datetimeFigureOut">
              <a:rPr lang="es-ES" smtClean="0"/>
              <a:t>18/02/2011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1FD-7051-4D35-98E7-FFEBA68FF2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CA78-DC45-4EBF-89AF-6CEF6E62380A}" type="datetimeFigureOut">
              <a:rPr lang="es-ES" smtClean="0"/>
              <a:t>18/02/2011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1FD-7051-4D35-98E7-FFEBA68FF2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112714"/>
            <a:ext cx="8229600" cy="64928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268413"/>
            <a:ext cx="8229600" cy="4525962"/>
          </a:xfrm>
          <a:prstGeom prst="rect">
            <a:avLst/>
          </a:prstGeom>
        </p:spPr>
        <p:txBody>
          <a:bodyPr/>
          <a:lstStyle/>
          <a:p>
            <a:pPr lvl="0"/>
            <a:endParaRPr lang="es-MX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CA78-DC45-4EBF-89AF-6CEF6E62380A}" type="datetimeFigureOut">
              <a:rPr lang="es-ES" smtClean="0"/>
              <a:t>18/02/2011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1FD-7051-4D35-98E7-FFEBA68FF2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CA78-DC45-4EBF-89AF-6CEF6E62380A}" type="datetimeFigureOut">
              <a:rPr lang="es-ES" smtClean="0"/>
              <a:t>18/02/2011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1FD-7051-4D35-98E7-FFEBA68FF2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CA78-DC45-4EBF-89AF-6CEF6E62380A}" type="datetimeFigureOut">
              <a:rPr lang="es-ES" smtClean="0"/>
              <a:t>18/02/2011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1FD-7051-4D35-98E7-FFEBA68FF2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CA78-DC45-4EBF-89AF-6CEF6E62380A}" type="datetimeFigureOut">
              <a:rPr lang="es-ES" smtClean="0"/>
              <a:t>18/02/2011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1FD-7051-4D35-98E7-FFEBA68FF2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CA78-DC45-4EBF-89AF-6CEF6E62380A}" type="datetimeFigureOut">
              <a:rPr lang="es-ES" smtClean="0"/>
              <a:t>18/02/2011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1FD-7051-4D35-98E7-FFEBA68FF2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CA78-DC45-4EBF-89AF-6CEF6E62380A}" type="datetimeFigureOut">
              <a:rPr lang="es-ES" smtClean="0"/>
              <a:t>18/02/2011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1FD-7051-4D35-98E7-FFEBA68FF2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CA78-DC45-4EBF-89AF-6CEF6E62380A}" type="datetimeFigureOut">
              <a:rPr lang="es-ES" smtClean="0"/>
              <a:t>18/02/2011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1FD-7051-4D35-98E7-FFEBA68FF2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CA78-DC45-4EBF-89AF-6CEF6E62380A}" type="datetimeFigureOut">
              <a:rPr lang="es-ES" smtClean="0"/>
              <a:t>18/02/2011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1FD-7051-4D35-98E7-FFEBA68FF2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CA78-DC45-4EBF-89AF-6CEF6E62380A}" type="datetimeFigureOut">
              <a:rPr lang="es-ES" smtClean="0"/>
              <a:t>18/02/2011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FB1FD-7051-4D35-98E7-FFEBA68FF29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Hoja_de_c_lculo_de_Microsoft_Excel1.xlsx"/><Relationship Id="rId12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emf"/><Relationship Id="rId5" Type="http://schemas.openxmlformats.org/officeDocument/2006/relationships/image" Target="../media/image13.emf"/><Relationship Id="rId10" Type="http://schemas.openxmlformats.org/officeDocument/2006/relationships/package" Target="../embeddings/Hoja_de_c_lculo_de_Microsoft_Excel2.xlsx"/><Relationship Id="rId4" Type="http://schemas.openxmlformats.org/officeDocument/2006/relationships/oleObject" Target="../embeddings/Hoja_de_c_lculo_de_Microsoft_Excel_97-20031.xls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Marcador de contenido"/>
          <p:cNvSpPr>
            <a:spLocks noGrp="1"/>
          </p:cNvSpPr>
          <p:nvPr>
            <p:ph idx="4294967295"/>
          </p:nvPr>
        </p:nvSpPr>
        <p:spPr bwMode="auto">
          <a:xfrm>
            <a:off x="2895600" y="1628775"/>
            <a:ext cx="4724400" cy="3552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81000" indent="-381000" defTabSz="1023938">
              <a:buClr>
                <a:srgbClr val="004080"/>
              </a:buClr>
            </a:pPr>
            <a:r>
              <a:rPr lang="es-MX" sz="1800" smtClean="0">
                <a:solidFill>
                  <a:srgbClr val="004080"/>
                </a:solidFill>
                <a:latin typeface="Century Gothic" pitchFamily="34" charset="0"/>
                <a:ea typeface="ＭＳ Ｐゴシック"/>
                <a:cs typeface="Arial" pitchFamily="34" charset="0"/>
                <a:hlinkClick r:id="rId2" action="ppaction://hlinksldjump"/>
              </a:rPr>
              <a:t>Afore Inbursa a través del tiempo</a:t>
            </a:r>
            <a:endParaRPr lang="es-MX" sz="1800" smtClean="0">
              <a:solidFill>
                <a:srgbClr val="004080"/>
              </a:solidFill>
              <a:latin typeface="Century Gothic" pitchFamily="34" charset="0"/>
              <a:ea typeface="ＭＳ Ｐゴシック"/>
              <a:cs typeface="Arial" pitchFamily="34" charset="0"/>
            </a:endParaRPr>
          </a:p>
          <a:p>
            <a:pPr marL="381000" indent="-381000" defTabSz="1023938">
              <a:buClr>
                <a:srgbClr val="004080"/>
              </a:buClr>
            </a:pPr>
            <a:r>
              <a:rPr lang="es-MX" sz="1800" smtClean="0">
                <a:solidFill>
                  <a:srgbClr val="004080"/>
                </a:solidFill>
                <a:latin typeface="Century Gothic" pitchFamily="34" charset="0"/>
                <a:ea typeface="ＭＳ Ｐゴシック"/>
                <a:cs typeface="Arial" pitchFamily="34" charset="0"/>
                <a:hlinkClick r:id="rId3" action="ppaction://hlinksldjump"/>
              </a:rPr>
              <a:t>Infraestructura</a:t>
            </a:r>
            <a:endParaRPr lang="es-MX" sz="1800" smtClean="0">
              <a:solidFill>
                <a:srgbClr val="004080"/>
              </a:solidFill>
              <a:latin typeface="Century Gothic" pitchFamily="34" charset="0"/>
              <a:ea typeface="ＭＳ Ｐゴシック"/>
              <a:cs typeface="Arial" pitchFamily="34" charset="0"/>
            </a:endParaRPr>
          </a:p>
          <a:p>
            <a:pPr marL="381000" indent="-381000" defTabSz="1023938">
              <a:buClr>
                <a:srgbClr val="004080"/>
              </a:buClr>
            </a:pPr>
            <a:r>
              <a:rPr lang="es-MX" sz="1800" smtClean="0">
                <a:solidFill>
                  <a:srgbClr val="004080"/>
                </a:solidFill>
                <a:latin typeface="Century Gothic" pitchFamily="34" charset="0"/>
                <a:ea typeface="ＭＳ Ｐゴシック"/>
                <a:cs typeface="Arial" pitchFamily="34" charset="0"/>
                <a:hlinkClick r:id="rId4" action="ppaction://hlinksldjump"/>
              </a:rPr>
              <a:t>Servicios</a:t>
            </a:r>
            <a:endParaRPr lang="es-MX" sz="1800" smtClean="0">
              <a:solidFill>
                <a:srgbClr val="004080"/>
              </a:solidFill>
              <a:latin typeface="Century Gothic" pitchFamily="34" charset="0"/>
              <a:ea typeface="ＭＳ Ｐゴシック"/>
              <a:cs typeface="Arial" pitchFamily="34" charset="0"/>
            </a:endParaRPr>
          </a:p>
          <a:p>
            <a:pPr marL="381000" indent="-381000" defTabSz="1023938">
              <a:buClr>
                <a:srgbClr val="004080"/>
              </a:buClr>
            </a:pPr>
            <a:r>
              <a:rPr lang="es-MX" sz="1800" smtClean="0">
                <a:solidFill>
                  <a:srgbClr val="004080"/>
                </a:solidFill>
                <a:latin typeface="Century Gothic" pitchFamily="34" charset="0"/>
                <a:ea typeface="ＭＳ Ｐゴシック"/>
                <a:cs typeface="Arial" pitchFamily="34" charset="0"/>
                <a:hlinkClick r:id="rId5" action="ppaction://hlinksldjump"/>
              </a:rPr>
              <a:t>Asesoría y Orientación</a:t>
            </a:r>
            <a:endParaRPr lang="es-MX" sz="1800" smtClean="0">
              <a:solidFill>
                <a:srgbClr val="004080"/>
              </a:solidFill>
              <a:latin typeface="Century Gothic" pitchFamily="34" charset="0"/>
              <a:ea typeface="ＭＳ Ｐゴシック"/>
              <a:cs typeface="Arial" pitchFamily="34" charset="0"/>
              <a:hlinkClick r:id="" action="ppaction://noaction"/>
            </a:endParaRPr>
          </a:p>
          <a:p>
            <a:pPr marL="381000" indent="-381000" defTabSz="1023938">
              <a:buClr>
                <a:srgbClr val="004080"/>
              </a:buClr>
            </a:pPr>
            <a:r>
              <a:rPr lang="es-MX" sz="1800" smtClean="0">
                <a:solidFill>
                  <a:srgbClr val="004080"/>
                </a:solidFill>
                <a:latin typeface="Century Gothic" pitchFamily="34" charset="0"/>
                <a:ea typeface="ＭＳ Ｐゴシック"/>
                <a:cs typeface="Arial" pitchFamily="34" charset="0"/>
                <a:hlinkClick r:id="rId3" action="ppaction://hlinksldjump"/>
              </a:rPr>
              <a:t>Comisiones</a:t>
            </a:r>
            <a:endParaRPr lang="es-MX" sz="1800" smtClean="0">
              <a:solidFill>
                <a:srgbClr val="004080"/>
              </a:solidFill>
              <a:latin typeface="Century Gothic" pitchFamily="34" charset="0"/>
              <a:ea typeface="ＭＳ Ｐゴシック"/>
              <a:cs typeface="Arial" pitchFamily="34" charset="0"/>
            </a:endParaRPr>
          </a:p>
          <a:p>
            <a:pPr marL="381000" indent="-381000" defTabSz="1023938">
              <a:buClr>
                <a:srgbClr val="004080"/>
              </a:buClr>
            </a:pPr>
            <a:r>
              <a:rPr lang="es-MX" sz="1800" smtClean="0">
                <a:solidFill>
                  <a:srgbClr val="004080"/>
                </a:solidFill>
                <a:latin typeface="Century Gothic" pitchFamily="34" charset="0"/>
                <a:ea typeface="ＭＳ Ｐゴシック"/>
                <a:cs typeface="Arial" pitchFamily="34" charset="0"/>
                <a:hlinkClick r:id="rId6" action="ppaction://hlinksldjump"/>
              </a:rPr>
              <a:t>Rendimientos</a:t>
            </a:r>
            <a:endParaRPr lang="es-MX" sz="1800" smtClean="0">
              <a:solidFill>
                <a:srgbClr val="004080"/>
              </a:solidFill>
              <a:latin typeface="Century Gothic" pitchFamily="34" charset="0"/>
              <a:ea typeface="ＭＳ Ｐゴシック"/>
              <a:cs typeface="Arial" pitchFamily="34" charset="0"/>
              <a:hlinkClick r:id="" action="ppaction://noaction"/>
            </a:endParaRPr>
          </a:p>
          <a:p>
            <a:pPr marL="381000" indent="-381000" defTabSz="1023938">
              <a:buClr>
                <a:srgbClr val="004080"/>
              </a:buClr>
            </a:pPr>
            <a:r>
              <a:rPr lang="es-MX" sz="1800" smtClean="0">
                <a:solidFill>
                  <a:srgbClr val="004080"/>
                </a:solidFill>
                <a:latin typeface="Century Gothic" pitchFamily="34" charset="0"/>
                <a:ea typeface="ＭＳ Ｐゴシック"/>
                <a:cs typeface="Arial" pitchFamily="34" charset="0"/>
                <a:hlinkClick r:id="rId7" action="ppaction://hlinksldjump"/>
              </a:rPr>
              <a:t>Riesgo y estabilidad</a:t>
            </a:r>
            <a:endParaRPr lang="es-MX" sz="1800" smtClean="0">
              <a:solidFill>
                <a:srgbClr val="004080"/>
              </a:solidFill>
              <a:latin typeface="Century Gothic" pitchFamily="34" charset="0"/>
              <a:ea typeface="ＭＳ Ｐゴシック"/>
              <a:cs typeface="Arial" pitchFamily="34" charset="0"/>
            </a:endParaRPr>
          </a:p>
          <a:p>
            <a:pPr marL="381000" indent="-381000" defTabSz="1023938">
              <a:buClr>
                <a:srgbClr val="004080"/>
              </a:buClr>
            </a:pPr>
            <a:r>
              <a:rPr lang="es-MX" sz="1800" smtClean="0">
                <a:solidFill>
                  <a:srgbClr val="004080"/>
                </a:solidFill>
                <a:latin typeface="Century Gothic" pitchFamily="34" charset="0"/>
                <a:ea typeface="ＭＳ Ｐゴシック"/>
                <a:cs typeface="Arial" pitchFamily="34" charset="0"/>
                <a:hlinkClick r:id="rId8" action="ppaction://hlinksldjump"/>
              </a:rPr>
              <a:t>Histórico de rendimiento</a:t>
            </a:r>
            <a:endParaRPr lang="es-MX" sz="1800" smtClean="0">
              <a:solidFill>
                <a:srgbClr val="004080"/>
              </a:solidFill>
              <a:latin typeface="Century Gothic" pitchFamily="34" charset="0"/>
              <a:ea typeface="ＭＳ Ｐゴシック"/>
              <a:cs typeface="Arial" pitchFamily="34" charset="0"/>
              <a:hlinkClick r:id="" action="ppaction://noaction"/>
            </a:endParaRPr>
          </a:p>
        </p:txBody>
      </p:sp>
      <p:sp>
        <p:nvSpPr>
          <p:cNvPr id="4099" name="2 Rectángulo"/>
          <p:cNvSpPr>
            <a:spLocks noChangeArrowheads="1"/>
          </p:cNvSpPr>
          <p:nvPr/>
        </p:nvSpPr>
        <p:spPr bwMode="auto">
          <a:xfrm>
            <a:off x="2357438" y="255588"/>
            <a:ext cx="51863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MX" sz="2200" b="1">
                <a:solidFill>
                  <a:srgbClr val="004080"/>
                </a:solidFill>
                <a:latin typeface="Century Gothic" pitchFamily="34" charset="0"/>
              </a:rPr>
              <a:t>    Índice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 bwMode="auto">
          <a:xfrm>
            <a:off x="3962400" y="228600"/>
            <a:ext cx="3657600" cy="649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200" b="1" smtClean="0">
                <a:solidFill>
                  <a:srgbClr val="004080"/>
                </a:solidFill>
                <a:ea typeface="ＭＳ Ｐゴシック"/>
                <a:cs typeface="ＭＳ Ｐゴシック"/>
              </a:rPr>
              <a:t>La Comisión más baja</a:t>
            </a:r>
          </a:p>
        </p:txBody>
      </p:sp>
      <p:sp>
        <p:nvSpPr>
          <p:cNvPr id="14339" name="4 Rectángulo"/>
          <p:cNvSpPr>
            <a:spLocks noChangeArrowheads="1"/>
          </p:cNvSpPr>
          <p:nvPr/>
        </p:nvSpPr>
        <p:spPr bwMode="auto">
          <a:xfrm>
            <a:off x="642938" y="1152525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>
                <a:solidFill>
                  <a:srgbClr val="003366"/>
                </a:solidFill>
                <a:latin typeface="Century Gothic" pitchFamily="34" charset="0"/>
              </a:rPr>
              <a:t>Es importante que consideres que la comisión que cobra la Afore impacta el monto de tus recursos de manera significativa</a:t>
            </a:r>
            <a:endParaRPr lang="es-MX" sz="1400">
              <a:solidFill>
                <a:srgbClr val="003366"/>
              </a:solidFill>
              <a:latin typeface="Century Gothic" pitchFamily="34" charset="0"/>
            </a:endParaRPr>
          </a:p>
        </p:txBody>
      </p:sp>
      <p:sp>
        <p:nvSpPr>
          <p:cNvPr id="14340" name="6 Rectángulo"/>
          <p:cNvSpPr>
            <a:spLocks noChangeArrowheads="1"/>
          </p:cNvSpPr>
          <p:nvPr/>
        </p:nvSpPr>
        <p:spPr bwMode="auto">
          <a:xfrm>
            <a:off x="609600" y="5257800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>
                <a:solidFill>
                  <a:srgbClr val="003366"/>
                </a:solidFill>
                <a:latin typeface="Century Gothic" pitchFamily="34" charset="0"/>
              </a:rPr>
              <a:t>Si este cobro te lo realizan 20, 30 ó 40 años, que es el tiempo que permanecen tus recursos en la Afore, puede hacer ¡TODA LA DIFERENCIA! estar en una u otra</a:t>
            </a:r>
            <a:endParaRPr lang="es-MX" sz="1400">
              <a:solidFill>
                <a:srgbClr val="003366"/>
              </a:solidFill>
              <a:latin typeface="Century Gothic" pitchFamily="34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000250"/>
            <a:ext cx="8247062" cy="26495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50" y="6143625"/>
            <a:ext cx="982663" cy="352425"/>
          </a:xfrm>
          <a:prstGeom prst="leftArrow">
            <a:avLst>
              <a:gd name="adj1" fmla="val 50000"/>
              <a:gd name="adj2" fmla="val 52238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1400" dirty="0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Índice</a:t>
            </a:r>
            <a:endParaRPr lang="es-ES" sz="1400" dirty="0">
              <a:solidFill>
                <a:srgbClr val="004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1 Título"/>
          <p:cNvSpPr>
            <a:spLocks noGrp="1"/>
          </p:cNvSpPr>
          <p:nvPr>
            <p:ph type="title"/>
          </p:nvPr>
        </p:nvSpPr>
        <p:spPr bwMode="auto">
          <a:xfrm>
            <a:off x="2571750" y="228600"/>
            <a:ext cx="4929188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200" b="1" smtClean="0">
                <a:solidFill>
                  <a:srgbClr val="004080"/>
                </a:solidFill>
                <a:ea typeface="ＭＳ Ｐゴシック"/>
                <a:cs typeface="ＭＳ Ｐゴシック"/>
              </a:rPr>
              <a:t>Un Rendimiento Bueno y Seguro</a:t>
            </a:r>
          </a:p>
        </p:txBody>
      </p:sp>
      <p:sp>
        <p:nvSpPr>
          <p:cNvPr id="1030" name="5 CuadroTexto"/>
          <p:cNvSpPr txBox="1">
            <a:spLocks noChangeArrowheads="1"/>
          </p:cNvSpPr>
          <p:nvPr/>
        </p:nvSpPr>
        <p:spPr bwMode="auto">
          <a:xfrm>
            <a:off x="214313" y="754063"/>
            <a:ext cx="871537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>
                <a:solidFill>
                  <a:srgbClr val="002060"/>
                </a:solidFill>
                <a:latin typeface="Calibri" pitchFamily="34" charset="0"/>
              </a:rPr>
              <a:t>Afore Inbursa se ha caracterizado por tener buenos rendimientos, y éstos se comparan favorablemente contra otras alternativas de inversión……</a:t>
            </a:r>
          </a:p>
          <a:p>
            <a:pPr algn="just"/>
            <a:endParaRPr lang="es-MX" sz="220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79500" y="4143375"/>
          <a:ext cx="5930900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4" imgW="3200400" imgH="1733702" progId="Excel.Sheet.8">
                  <p:embed/>
                </p:oleObj>
              </mc:Choice>
              <mc:Fallback>
                <p:oleObj name="Worksheet" r:id="rId4" imgW="3200400" imgH="173370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143375"/>
                        <a:ext cx="5930900" cy="200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8 CuadroTexto"/>
          <p:cNvSpPr txBox="1">
            <a:spLocks noChangeArrowheads="1"/>
          </p:cNvSpPr>
          <p:nvPr/>
        </p:nvSpPr>
        <p:spPr bwMode="auto">
          <a:xfrm>
            <a:off x="652463" y="3643313"/>
            <a:ext cx="79295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>
                <a:solidFill>
                  <a:srgbClr val="002060"/>
                </a:solidFill>
                <a:latin typeface="Calibri" pitchFamily="34" charset="0"/>
              </a:rPr>
              <a:t>…….además de tener un bajo riesgo y una gran liquidez</a:t>
            </a:r>
          </a:p>
          <a:p>
            <a:pPr algn="just"/>
            <a:endParaRPr lang="es-MX" sz="220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714500" y="1858963"/>
          <a:ext cx="1928813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Hoja de cálculo" r:id="rId7" imgW="1094397" imgH="981336" progId="Excel.Sheet.12">
                  <p:embed/>
                </p:oleObj>
              </mc:Choice>
              <mc:Fallback>
                <p:oleObj name="Hoja de cálculo" r:id="rId7" imgW="1094397" imgH="981336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858963"/>
                        <a:ext cx="1928813" cy="164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292600" y="1857375"/>
          <a:ext cx="2971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Hoja de cálculo" r:id="rId10" imgW="1800149" imgH="1028700" progId="Excel.Sheet.12">
                  <p:embed/>
                </p:oleObj>
              </mc:Choice>
              <mc:Fallback>
                <p:oleObj name="Hoja de cálculo" r:id="rId10" imgW="1800149" imgH="1028700" progId="Excel.Shee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1857375"/>
                        <a:ext cx="29718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11 CuadroTexto"/>
          <p:cNvSpPr txBox="1">
            <a:spLocks noChangeArrowheads="1"/>
          </p:cNvSpPr>
          <p:nvPr/>
        </p:nvSpPr>
        <p:spPr bwMode="auto">
          <a:xfrm>
            <a:off x="1285875" y="1428750"/>
            <a:ext cx="571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>
                <a:solidFill>
                  <a:srgbClr val="002060"/>
                </a:solidFill>
                <a:latin typeface="Calibri" pitchFamily="34" charset="0"/>
              </a:rPr>
              <a:t>Rendimientos de los últimos 12 meses</a:t>
            </a:r>
          </a:p>
        </p:txBody>
      </p:sp>
      <p:sp>
        <p:nvSpPr>
          <p:cNvPr id="9" name="AutoShape 1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85750" y="6143625"/>
            <a:ext cx="982663" cy="352425"/>
          </a:xfrm>
          <a:prstGeom prst="leftArrow">
            <a:avLst>
              <a:gd name="adj1" fmla="val 50000"/>
              <a:gd name="adj2" fmla="val 52238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1400" dirty="0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Índice</a:t>
            </a:r>
            <a:endParaRPr lang="es-ES" sz="1400" dirty="0">
              <a:solidFill>
                <a:srgbClr val="004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 bwMode="auto">
          <a:xfrm>
            <a:off x="2643188" y="228600"/>
            <a:ext cx="4929187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200" b="1" smtClean="0">
                <a:solidFill>
                  <a:srgbClr val="004080"/>
                </a:solidFill>
                <a:ea typeface="ＭＳ Ｐゴシック"/>
                <a:cs typeface="ＭＳ Ｐゴシック"/>
              </a:rPr>
              <a:t>Tasas de Interés y Rendimientos</a:t>
            </a:r>
          </a:p>
        </p:txBody>
      </p:sp>
      <p:sp>
        <p:nvSpPr>
          <p:cNvPr id="15363" name="9 CuadroTexto"/>
          <p:cNvSpPr txBox="1">
            <a:spLocks noChangeArrowheads="1"/>
          </p:cNvSpPr>
          <p:nvPr/>
        </p:nvSpPr>
        <p:spPr bwMode="auto">
          <a:xfrm>
            <a:off x="214313" y="928688"/>
            <a:ext cx="5929312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700">
                <a:solidFill>
                  <a:srgbClr val="002060"/>
                </a:solidFill>
                <a:latin typeface="Calibri" pitchFamily="34" charset="0"/>
              </a:rPr>
              <a:t>Algunas AFORES invierten a largo plazo, por lo mismo son extremadamente sensibles a los movimientos de las tasas de interés de largo plazo.</a:t>
            </a:r>
          </a:p>
          <a:p>
            <a:pPr algn="just"/>
            <a:endParaRPr lang="es-MX" sz="17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5364" name="Picture 3" descr="image003"/>
          <p:cNvPicPr>
            <a:picLocks noChangeAspect="1" noChangeArrowheads="1"/>
          </p:cNvPicPr>
          <p:nvPr/>
        </p:nvPicPr>
        <p:blipFill>
          <a:blip r:embed="rId2"/>
          <a:srcRect l="986" t="3926" r="529" b="1852"/>
          <a:stretch>
            <a:fillRect/>
          </a:stretch>
        </p:blipFill>
        <p:spPr bwMode="auto">
          <a:xfrm>
            <a:off x="357188" y="2190750"/>
            <a:ext cx="53578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image004"/>
          <p:cNvPicPr>
            <a:picLocks noChangeAspect="1" noChangeArrowheads="1"/>
          </p:cNvPicPr>
          <p:nvPr/>
        </p:nvPicPr>
        <p:blipFill>
          <a:blip r:embed="rId3"/>
          <a:srcRect l="6889" t="12524" r="19437" b="3017"/>
          <a:stretch>
            <a:fillRect/>
          </a:stretch>
        </p:blipFill>
        <p:spPr bwMode="auto">
          <a:xfrm>
            <a:off x="571500" y="3916363"/>
            <a:ext cx="46085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image004"/>
          <p:cNvPicPr>
            <a:picLocks noChangeAspect="1" noChangeArrowheads="1"/>
          </p:cNvPicPr>
          <p:nvPr/>
        </p:nvPicPr>
        <p:blipFill>
          <a:blip r:embed="rId3"/>
          <a:srcRect l="83018" t="42036" r="2419" b="38113"/>
          <a:stretch>
            <a:fillRect/>
          </a:stretch>
        </p:blipFill>
        <p:spPr bwMode="auto">
          <a:xfrm>
            <a:off x="5214938" y="4273550"/>
            <a:ext cx="5461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14 Conector recto"/>
          <p:cNvCxnSpPr/>
          <p:nvPr/>
        </p:nvCxnSpPr>
        <p:spPr>
          <a:xfrm rot="16200000" flipH="1">
            <a:off x="-1642269" y="4058444"/>
            <a:ext cx="3857625" cy="158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16200000" flipH="1">
            <a:off x="3999706" y="4060032"/>
            <a:ext cx="3870325" cy="11112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285750" y="6000750"/>
            <a:ext cx="5643563" cy="23813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285750" y="2130425"/>
            <a:ext cx="5643563" cy="158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1" name="41 CuadroTexto"/>
          <p:cNvSpPr txBox="1">
            <a:spLocks noChangeArrowheads="1"/>
          </p:cNvSpPr>
          <p:nvPr/>
        </p:nvSpPr>
        <p:spPr bwMode="auto">
          <a:xfrm>
            <a:off x="1071563" y="2214563"/>
            <a:ext cx="3500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 b="1">
                <a:solidFill>
                  <a:srgbClr val="002060"/>
                </a:solidFill>
                <a:latin typeface="Calibri" pitchFamily="34" charset="0"/>
              </a:rPr>
              <a:t>Los rendimientos de los últimos meses se deben principalmente………</a:t>
            </a:r>
          </a:p>
        </p:txBody>
      </p:sp>
      <p:sp>
        <p:nvSpPr>
          <p:cNvPr id="15372" name="42 CuadroTexto"/>
          <p:cNvSpPr txBox="1">
            <a:spLocks noChangeArrowheads="1"/>
          </p:cNvSpPr>
          <p:nvPr/>
        </p:nvSpPr>
        <p:spPr bwMode="auto">
          <a:xfrm>
            <a:off x="1500188" y="4989513"/>
            <a:ext cx="29289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 b="1">
                <a:solidFill>
                  <a:srgbClr val="002060"/>
                </a:solidFill>
                <a:latin typeface="Calibri" pitchFamily="34" charset="0"/>
              </a:rPr>
              <a:t>……a la baja en las tasas de interés a largo plazo</a:t>
            </a:r>
          </a:p>
        </p:txBody>
      </p:sp>
      <p:sp>
        <p:nvSpPr>
          <p:cNvPr id="15373" name="15 CuadroTexto"/>
          <p:cNvSpPr txBox="1">
            <a:spLocks noChangeArrowheads="1"/>
          </p:cNvSpPr>
          <p:nvPr/>
        </p:nvSpPr>
        <p:spPr bwMode="auto">
          <a:xfrm>
            <a:off x="6072188" y="2214563"/>
            <a:ext cx="2286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700">
                <a:solidFill>
                  <a:srgbClr val="002060"/>
                </a:solidFill>
                <a:latin typeface="Calibri" pitchFamily="34" charset="0"/>
              </a:rPr>
              <a:t>Los rendimientos de los últimos 3 meses  fueron en promedio de 29.63% mientras que las tasas de interés a largo plazo disminuyeron en 0.75% pasaron de 7.47 a 6.72 en el mismo periodo</a:t>
            </a:r>
          </a:p>
          <a:p>
            <a:pPr algn="just"/>
            <a:endParaRPr lang="es-MX" sz="17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500563" y="2428875"/>
            <a:ext cx="642937" cy="64293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9" name="18 Elipse"/>
          <p:cNvSpPr/>
          <p:nvPr/>
        </p:nvSpPr>
        <p:spPr>
          <a:xfrm>
            <a:off x="4429125" y="4429125"/>
            <a:ext cx="785813" cy="121443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 bwMode="auto">
          <a:xfrm>
            <a:off x="1000125" y="214313"/>
            <a:ext cx="6500813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200" b="1" smtClean="0">
                <a:solidFill>
                  <a:srgbClr val="004080"/>
                </a:solidFill>
                <a:ea typeface="ＭＳ Ｐゴシック"/>
                <a:cs typeface="ＭＳ Ｐゴシック"/>
              </a:rPr>
              <a:t>Tasas de interés y Rendimientos</a:t>
            </a:r>
          </a:p>
        </p:txBody>
      </p:sp>
      <p:sp>
        <p:nvSpPr>
          <p:cNvPr id="16387" name="14 CuadroTexto"/>
          <p:cNvSpPr txBox="1">
            <a:spLocks noChangeArrowheads="1"/>
          </p:cNvSpPr>
          <p:nvPr/>
        </p:nvSpPr>
        <p:spPr bwMode="auto">
          <a:xfrm>
            <a:off x="642938" y="714375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>
                <a:solidFill>
                  <a:srgbClr val="002060"/>
                </a:solidFill>
                <a:latin typeface="Calibri" pitchFamily="34" charset="0"/>
              </a:rPr>
              <a:t>Impacto en rendimientos por alza en tasas de interés de largo plazo</a:t>
            </a:r>
          </a:p>
        </p:txBody>
      </p:sp>
      <p:sp>
        <p:nvSpPr>
          <p:cNvPr id="16388" name="15 CuadroTexto"/>
          <p:cNvSpPr txBox="1">
            <a:spLocks noChangeArrowheads="1"/>
          </p:cNvSpPr>
          <p:nvPr/>
        </p:nvSpPr>
        <p:spPr bwMode="auto">
          <a:xfrm>
            <a:off x="6500813" y="1941513"/>
            <a:ext cx="2286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>
                <a:solidFill>
                  <a:srgbClr val="002060"/>
                </a:solidFill>
                <a:latin typeface="Calibri" pitchFamily="34" charset="0"/>
              </a:rPr>
              <a:t>Cuando la tasa de interés sube 0.25%, el impacto en los rendimientos mensuales es alto e inmediato y estos mismos afectan a los rendimientos de 36 meses aunque más lentamente por tratarse de un promedio.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/>
          <a:srcRect r="21225" b="46001"/>
          <a:stretch>
            <a:fillRect/>
          </a:stretch>
        </p:blipFill>
        <p:spPr bwMode="auto">
          <a:xfrm>
            <a:off x="214313" y="1071563"/>
            <a:ext cx="6000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21 Conector recto"/>
          <p:cNvCxnSpPr/>
          <p:nvPr/>
        </p:nvCxnSpPr>
        <p:spPr>
          <a:xfrm rot="5400000">
            <a:off x="5036344" y="2250282"/>
            <a:ext cx="2357437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1" name="25 CuadroTexto"/>
          <p:cNvSpPr txBox="1">
            <a:spLocks noChangeArrowheads="1"/>
          </p:cNvSpPr>
          <p:nvPr/>
        </p:nvSpPr>
        <p:spPr bwMode="auto">
          <a:xfrm>
            <a:off x="2071688" y="1143000"/>
            <a:ext cx="3071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solidFill>
                  <a:srgbClr val="002060"/>
                </a:solidFill>
                <a:latin typeface="Calibri" pitchFamily="34" charset="0"/>
              </a:rPr>
              <a:t>Rendimiento Anualizado de 36 meses</a:t>
            </a:r>
          </a:p>
        </p:txBody>
      </p:sp>
      <p:sp>
        <p:nvSpPr>
          <p:cNvPr id="16392" name="27 CuadroTexto"/>
          <p:cNvSpPr txBox="1">
            <a:spLocks noChangeArrowheads="1"/>
          </p:cNvSpPr>
          <p:nvPr/>
        </p:nvSpPr>
        <p:spPr bwMode="auto">
          <a:xfrm>
            <a:off x="5572125" y="2397125"/>
            <a:ext cx="42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000">
                <a:solidFill>
                  <a:srgbClr val="002060"/>
                </a:solidFill>
                <a:latin typeface="Calibri" pitchFamily="34" charset="0"/>
              </a:rPr>
              <a:t>SB1</a:t>
            </a:r>
          </a:p>
        </p:txBody>
      </p:sp>
      <p:sp>
        <p:nvSpPr>
          <p:cNvPr id="16393" name="28 CuadroTexto"/>
          <p:cNvSpPr txBox="1">
            <a:spLocks noChangeArrowheads="1"/>
          </p:cNvSpPr>
          <p:nvPr/>
        </p:nvSpPr>
        <p:spPr bwMode="auto">
          <a:xfrm>
            <a:off x="5572125" y="2754313"/>
            <a:ext cx="428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000">
                <a:solidFill>
                  <a:srgbClr val="002060"/>
                </a:solidFill>
                <a:latin typeface="Calibri" pitchFamily="34" charset="0"/>
              </a:rPr>
              <a:t>SB2</a:t>
            </a:r>
          </a:p>
        </p:txBody>
      </p:sp>
      <p:sp>
        <p:nvSpPr>
          <p:cNvPr id="16394" name="30 CuadroTexto"/>
          <p:cNvSpPr txBox="1">
            <a:spLocks noChangeArrowheads="1"/>
          </p:cNvSpPr>
          <p:nvPr/>
        </p:nvSpPr>
        <p:spPr bwMode="auto">
          <a:xfrm>
            <a:off x="5715000" y="2857500"/>
            <a:ext cx="42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000">
                <a:solidFill>
                  <a:srgbClr val="002060"/>
                </a:solidFill>
                <a:latin typeface="Calibri" pitchFamily="34" charset="0"/>
              </a:rPr>
              <a:t>SB3</a:t>
            </a:r>
          </a:p>
        </p:txBody>
      </p:sp>
      <p:sp>
        <p:nvSpPr>
          <p:cNvPr id="16395" name="31 CuadroTexto"/>
          <p:cNvSpPr txBox="1">
            <a:spLocks noChangeArrowheads="1"/>
          </p:cNvSpPr>
          <p:nvPr/>
        </p:nvSpPr>
        <p:spPr bwMode="auto">
          <a:xfrm>
            <a:off x="5572125" y="2968625"/>
            <a:ext cx="42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000">
                <a:solidFill>
                  <a:srgbClr val="002060"/>
                </a:solidFill>
                <a:latin typeface="Calibri" pitchFamily="34" charset="0"/>
              </a:rPr>
              <a:t>SB4</a:t>
            </a:r>
          </a:p>
        </p:txBody>
      </p:sp>
      <p:sp>
        <p:nvSpPr>
          <p:cNvPr id="16396" name="33 CuadroTexto"/>
          <p:cNvSpPr txBox="1">
            <a:spLocks noChangeArrowheads="1"/>
          </p:cNvSpPr>
          <p:nvPr/>
        </p:nvSpPr>
        <p:spPr bwMode="auto">
          <a:xfrm>
            <a:off x="5572125" y="3111500"/>
            <a:ext cx="42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000">
                <a:solidFill>
                  <a:srgbClr val="002060"/>
                </a:solidFill>
                <a:latin typeface="Calibri" pitchFamily="34" charset="0"/>
              </a:rPr>
              <a:t>SB5</a:t>
            </a:r>
          </a:p>
        </p:txBody>
      </p:sp>
      <p:pic>
        <p:nvPicPr>
          <p:cNvPr id="16397" name="Picture 3"/>
          <p:cNvPicPr>
            <a:picLocks noChangeAspect="1" noChangeArrowheads="1"/>
          </p:cNvPicPr>
          <p:nvPr/>
        </p:nvPicPr>
        <p:blipFill>
          <a:blip r:embed="rId3"/>
          <a:srcRect r="19260"/>
          <a:stretch>
            <a:fillRect/>
          </a:stretch>
        </p:blipFill>
        <p:spPr bwMode="auto">
          <a:xfrm>
            <a:off x="228600" y="3398838"/>
            <a:ext cx="5961063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34 Conector recto"/>
          <p:cNvCxnSpPr/>
          <p:nvPr/>
        </p:nvCxnSpPr>
        <p:spPr>
          <a:xfrm rot="5400000">
            <a:off x="-1162049" y="4591050"/>
            <a:ext cx="2786062" cy="3333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rot="5400000">
            <a:off x="4930776" y="4714875"/>
            <a:ext cx="2570162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214313" y="5999163"/>
            <a:ext cx="6000750" cy="1587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1" name="62 CuadroTexto"/>
          <p:cNvSpPr txBox="1">
            <a:spLocks noChangeArrowheads="1"/>
          </p:cNvSpPr>
          <p:nvPr/>
        </p:nvSpPr>
        <p:spPr bwMode="auto">
          <a:xfrm>
            <a:off x="2071688" y="5715000"/>
            <a:ext cx="3071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solidFill>
                  <a:srgbClr val="002060"/>
                </a:solidFill>
                <a:latin typeface="Calibri" pitchFamily="34" charset="0"/>
              </a:rPr>
              <a:t>Rendimiento Anualizado de 1 mes</a:t>
            </a:r>
          </a:p>
        </p:txBody>
      </p:sp>
      <p:sp>
        <p:nvSpPr>
          <p:cNvPr id="65" name="64 Estrella de 5 puntas"/>
          <p:cNvSpPr/>
          <p:nvPr/>
        </p:nvSpPr>
        <p:spPr>
          <a:xfrm>
            <a:off x="5857875" y="3429000"/>
            <a:ext cx="142875" cy="142875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66" name="65 Estrella de 5 puntas"/>
          <p:cNvSpPr/>
          <p:nvPr/>
        </p:nvSpPr>
        <p:spPr>
          <a:xfrm>
            <a:off x="6357938" y="5715000"/>
            <a:ext cx="142875" cy="142875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6404" name="66 CuadroTexto"/>
          <p:cNvSpPr txBox="1">
            <a:spLocks noChangeArrowheads="1"/>
          </p:cNvSpPr>
          <p:nvPr/>
        </p:nvSpPr>
        <p:spPr bwMode="auto">
          <a:xfrm>
            <a:off x="6500813" y="5643563"/>
            <a:ext cx="20716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000">
                <a:solidFill>
                  <a:srgbClr val="002060"/>
                </a:solidFill>
                <a:latin typeface="Calibri" pitchFamily="34" charset="0"/>
              </a:rPr>
              <a:t>Tasas de interés a largo plazo</a:t>
            </a:r>
          </a:p>
        </p:txBody>
      </p:sp>
      <p:sp>
        <p:nvSpPr>
          <p:cNvPr id="16405" name="67 CuadroTexto"/>
          <p:cNvSpPr txBox="1">
            <a:spLocks noChangeArrowheads="1"/>
          </p:cNvSpPr>
          <p:nvPr/>
        </p:nvSpPr>
        <p:spPr bwMode="auto">
          <a:xfrm>
            <a:off x="5572125" y="5643563"/>
            <a:ext cx="428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000">
                <a:solidFill>
                  <a:srgbClr val="002060"/>
                </a:solidFill>
                <a:latin typeface="Calibri" pitchFamily="34" charset="0"/>
              </a:rPr>
              <a:t>SB5</a:t>
            </a:r>
          </a:p>
        </p:txBody>
      </p:sp>
      <p:sp>
        <p:nvSpPr>
          <p:cNvPr id="16406" name="68 CuadroTexto"/>
          <p:cNvSpPr txBox="1">
            <a:spLocks noChangeArrowheads="1"/>
          </p:cNvSpPr>
          <p:nvPr/>
        </p:nvSpPr>
        <p:spPr bwMode="auto">
          <a:xfrm>
            <a:off x="5572125" y="5468938"/>
            <a:ext cx="428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000">
                <a:solidFill>
                  <a:srgbClr val="002060"/>
                </a:solidFill>
                <a:latin typeface="Calibri" pitchFamily="34" charset="0"/>
              </a:rPr>
              <a:t>SB4</a:t>
            </a:r>
          </a:p>
        </p:txBody>
      </p:sp>
      <p:sp>
        <p:nvSpPr>
          <p:cNvPr id="16407" name="69 CuadroTexto"/>
          <p:cNvSpPr txBox="1">
            <a:spLocks noChangeArrowheads="1"/>
          </p:cNvSpPr>
          <p:nvPr/>
        </p:nvSpPr>
        <p:spPr bwMode="auto">
          <a:xfrm>
            <a:off x="5572125" y="5357813"/>
            <a:ext cx="428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000">
                <a:solidFill>
                  <a:srgbClr val="002060"/>
                </a:solidFill>
                <a:latin typeface="Calibri" pitchFamily="34" charset="0"/>
              </a:rPr>
              <a:t>SB3</a:t>
            </a:r>
          </a:p>
        </p:txBody>
      </p:sp>
      <p:sp>
        <p:nvSpPr>
          <p:cNvPr id="16408" name="70 CuadroTexto"/>
          <p:cNvSpPr txBox="1">
            <a:spLocks noChangeArrowheads="1"/>
          </p:cNvSpPr>
          <p:nvPr/>
        </p:nvSpPr>
        <p:spPr bwMode="auto">
          <a:xfrm>
            <a:off x="5572125" y="5143500"/>
            <a:ext cx="42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000">
                <a:solidFill>
                  <a:srgbClr val="002060"/>
                </a:solidFill>
                <a:latin typeface="Calibri" pitchFamily="34" charset="0"/>
              </a:rPr>
              <a:t>SB2</a:t>
            </a:r>
          </a:p>
        </p:txBody>
      </p:sp>
      <p:sp>
        <p:nvSpPr>
          <p:cNvPr id="16409" name="71 CuadroTexto"/>
          <p:cNvSpPr txBox="1">
            <a:spLocks noChangeArrowheads="1"/>
          </p:cNvSpPr>
          <p:nvPr/>
        </p:nvSpPr>
        <p:spPr bwMode="auto">
          <a:xfrm>
            <a:off x="5572125" y="4143375"/>
            <a:ext cx="42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000">
                <a:solidFill>
                  <a:srgbClr val="002060"/>
                </a:solidFill>
                <a:latin typeface="Calibri" pitchFamily="34" charset="0"/>
              </a:rPr>
              <a:t>SB1</a:t>
            </a:r>
          </a:p>
        </p:txBody>
      </p:sp>
      <p:sp>
        <p:nvSpPr>
          <p:cNvPr id="73" name="72 Estrella de 5 puntas"/>
          <p:cNvSpPr/>
          <p:nvPr/>
        </p:nvSpPr>
        <p:spPr>
          <a:xfrm>
            <a:off x="1285875" y="3429000"/>
            <a:ext cx="142875" cy="142875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 bwMode="auto">
          <a:xfrm>
            <a:off x="1785938" y="228600"/>
            <a:ext cx="57150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200" b="1" smtClean="0">
                <a:solidFill>
                  <a:srgbClr val="004080"/>
                </a:solidFill>
                <a:ea typeface="ＭＳ Ｐゴシック"/>
                <a:cs typeface="ＭＳ Ｐゴシック"/>
              </a:rPr>
              <a:t>La mejor alternativa:     Afore Inbursa</a:t>
            </a:r>
          </a:p>
        </p:txBody>
      </p:sp>
      <p:sp>
        <p:nvSpPr>
          <p:cNvPr id="17411" name="46 CuadroTexto"/>
          <p:cNvSpPr txBox="1">
            <a:spLocks noChangeArrowheads="1"/>
          </p:cNvSpPr>
          <p:nvPr/>
        </p:nvSpPr>
        <p:spPr bwMode="auto">
          <a:xfrm>
            <a:off x="2714625" y="4572000"/>
            <a:ext cx="5286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 b="1">
                <a:solidFill>
                  <a:srgbClr val="002060"/>
                </a:solidFill>
                <a:latin typeface="Calibri" pitchFamily="34" charset="0"/>
              </a:rPr>
              <a:t>Si te quedas con tu afore, perderás lo que ya ganaste</a:t>
            </a:r>
          </a:p>
        </p:txBody>
      </p:sp>
      <p:sp>
        <p:nvSpPr>
          <p:cNvPr id="17412" name="47 CuadroTexto"/>
          <p:cNvSpPr txBox="1">
            <a:spLocks noChangeArrowheads="1"/>
          </p:cNvSpPr>
          <p:nvPr/>
        </p:nvSpPr>
        <p:spPr bwMode="auto">
          <a:xfrm>
            <a:off x="2714625" y="5211763"/>
            <a:ext cx="41433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solidFill>
                  <a:srgbClr val="FF0000"/>
                </a:solidFill>
                <a:latin typeface="Calibri" pitchFamily="34" charset="0"/>
              </a:rPr>
              <a:t>Si te cambias a Inbursa, </a:t>
            </a:r>
            <a:r>
              <a:rPr lang="es-MX" b="1" i="1">
                <a:solidFill>
                  <a:srgbClr val="FF0000"/>
                </a:solidFill>
                <a:latin typeface="Calibri" pitchFamily="34" charset="0"/>
              </a:rPr>
              <a:t>REALIZAS TU GANANCIA</a:t>
            </a:r>
            <a:r>
              <a:rPr lang="es-MX" b="1">
                <a:solidFill>
                  <a:srgbClr val="FF0000"/>
                </a:solidFill>
                <a:latin typeface="Calibri" pitchFamily="34" charset="0"/>
              </a:rPr>
              <a:t> y disminuyes el riesgo</a:t>
            </a:r>
          </a:p>
        </p:txBody>
      </p:sp>
      <p:sp>
        <p:nvSpPr>
          <p:cNvPr id="49" name="48 Flecha derecha"/>
          <p:cNvSpPr/>
          <p:nvPr/>
        </p:nvSpPr>
        <p:spPr>
          <a:xfrm rot="20496694">
            <a:off x="1722438" y="4848225"/>
            <a:ext cx="935037" cy="19685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50" name="49 Flecha derecha"/>
          <p:cNvSpPr/>
          <p:nvPr/>
        </p:nvSpPr>
        <p:spPr>
          <a:xfrm rot="841151">
            <a:off x="1720850" y="5405438"/>
            <a:ext cx="1009650" cy="18097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7415" name="8 CuadroTexto"/>
          <p:cNvSpPr txBox="1">
            <a:spLocks noChangeArrowheads="1"/>
          </p:cNvSpPr>
          <p:nvPr/>
        </p:nvSpPr>
        <p:spPr bwMode="auto">
          <a:xfrm>
            <a:off x="214313" y="4929188"/>
            <a:ext cx="1357312" cy="58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b="1">
                <a:solidFill>
                  <a:srgbClr val="002060"/>
                </a:solidFill>
                <a:latin typeface="Calibri" pitchFamily="34" charset="0"/>
              </a:rPr>
              <a:t>Cuando esto suceda</a:t>
            </a:r>
          </a:p>
        </p:txBody>
      </p:sp>
      <p:pic>
        <p:nvPicPr>
          <p:cNvPr id="17416" name="Picture 11" descr="C:\Documents and Settings\jsekeresr\Configuración local\Archivos temporales de Internet\Content.IE5\A0JCLFN3\MC90029434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4214813"/>
            <a:ext cx="92868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3" descr="C:\Documents and Settings\jsekeresr\Configuración local\Archivos temporales de Internet\Content.IE5\A0JCLFN3\MC90028015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5214938"/>
            <a:ext cx="1857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52"/>
          <p:cNvSpPr txBox="1">
            <a:spLocks noChangeArrowheads="1"/>
          </p:cNvSpPr>
          <p:nvPr/>
        </p:nvSpPr>
        <p:spPr bwMode="auto">
          <a:xfrm>
            <a:off x="1214438" y="2214563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 b="1">
                <a:solidFill>
                  <a:srgbClr val="002060"/>
                </a:solidFill>
                <a:latin typeface="Calibri" pitchFamily="34" charset="0"/>
              </a:rPr>
              <a:t>…..Bajan las tasas de interés a niveles históricos</a:t>
            </a:r>
            <a:endParaRPr lang="es-ES" sz="14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7419" name="Text Box 52"/>
          <p:cNvSpPr txBox="1">
            <a:spLocks noChangeArrowheads="1"/>
          </p:cNvSpPr>
          <p:nvPr/>
        </p:nvSpPr>
        <p:spPr bwMode="auto">
          <a:xfrm>
            <a:off x="4572000" y="2143125"/>
            <a:ext cx="2643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 b="1">
                <a:solidFill>
                  <a:srgbClr val="002060"/>
                </a:solidFill>
                <a:latin typeface="Calibri" pitchFamily="34" charset="0"/>
              </a:rPr>
              <a:t> …..Generan déficits muy grandes (se endeudan)</a:t>
            </a:r>
          </a:p>
        </p:txBody>
      </p:sp>
      <p:sp>
        <p:nvSpPr>
          <p:cNvPr id="17420" name="Text Box 52"/>
          <p:cNvSpPr txBox="1">
            <a:spLocks noChangeArrowheads="1"/>
          </p:cNvSpPr>
          <p:nvPr/>
        </p:nvSpPr>
        <p:spPr bwMode="auto">
          <a:xfrm>
            <a:off x="2714625" y="3357563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 b="1">
                <a:solidFill>
                  <a:srgbClr val="002060"/>
                </a:solidFill>
                <a:latin typeface="Calibri" pitchFamily="34" charset="0"/>
              </a:rPr>
              <a:t>Al entrar  gran cantidad de  dinero a la economía  se genera inflación   y</a:t>
            </a:r>
          </a:p>
        </p:txBody>
      </p:sp>
      <p:sp>
        <p:nvSpPr>
          <p:cNvPr id="17421" name="Text Box 52"/>
          <p:cNvSpPr txBox="1">
            <a:spLocks noChangeArrowheads="1"/>
          </p:cNvSpPr>
          <p:nvPr/>
        </p:nvSpPr>
        <p:spPr bwMode="auto">
          <a:xfrm>
            <a:off x="2071688" y="928688"/>
            <a:ext cx="5429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b="1">
                <a:solidFill>
                  <a:srgbClr val="002060"/>
                </a:solidFill>
                <a:latin typeface="Calibri" pitchFamily="34" charset="0"/>
              </a:rPr>
              <a:t>Los Gobiernos al buscar reactivar la economía…….</a:t>
            </a:r>
            <a:endParaRPr lang="es-ES" sz="16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4" name="23 Flecha abajo"/>
          <p:cNvSpPr/>
          <p:nvPr/>
        </p:nvSpPr>
        <p:spPr>
          <a:xfrm rot="3022068">
            <a:off x="2667794" y="1337469"/>
            <a:ext cx="500062" cy="774700"/>
          </a:xfrm>
          <a:prstGeom prst="down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25" name="24 Flecha abajo"/>
          <p:cNvSpPr/>
          <p:nvPr/>
        </p:nvSpPr>
        <p:spPr>
          <a:xfrm rot="19180450">
            <a:off x="5062538" y="1335088"/>
            <a:ext cx="500062" cy="704850"/>
          </a:xfrm>
          <a:prstGeom prst="down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26" name="25 Flecha abajo"/>
          <p:cNvSpPr/>
          <p:nvPr/>
        </p:nvSpPr>
        <p:spPr>
          <a:xfrm rot="3022068">
            <a:off x="5048250" y="2632075"/>
            <a:ext cx="500063" cy="728663"/>
          </a:xfrm>
          <a:prstGeom prst="down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27" name="26 Flecha abajo"/>
          <p:cNvSpPr/>
          <p:nvPr/>
        </p:nvSpPr>
        <p:spPr>
          <a:xfrm rot="19180450">
            <a:off x="2808288" y="2651125"/>
            <a:ext cx="500062" cy="693738"/>
          </a:xfrm>
          <a:prstGeom prst="down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7426" name="Text Box 52"/>
          <p:cNvSpPr txBox="1">
            <a:spLocks noChangeArrowheads="1"/>
          </p:cNvSpPr>
          <p:nvPr/>
        </p:nvSpPr>
        <p:spPr bwMode="auto">
          <a:xfrm>
            <a:off x="3214688" y="3929063"/>
            <a:ext cx="1857375" cy="52387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>
                <a:solidFill>
                  <a:schemeClr val="bg1"/>
                </a:solidFill>
                <a:latin typeface="Calibri" pitchFamily="34" charset="0"/>
              </a:rPr>
              <a:t>las tasas de interés a largo plazo suben</a:t>
            </a:r>
          </a:p>
        </p:txBody>
      </p:sp>
      <p:cxnSp>
        <p:nvCxnSpPr>
          <p:cNvPr id="31" name="30 Forma"/>
          <p:cNvCxnSpPr>
            <a:stCxn id="17426" idx="1"/>
            <a:endCxn id="17415" idx="0"/>
          </p:cNvCxnSpPr>
          <p:nvPr/>
        </p:nvCxnSpPr>
        <p:spPr>
          <a:xfrm rot="10800000" flipV="1">
            <a:off x="892175" y="4191000"/>
            <a:ext cx="2322513" cy="738188"/>
          </a:xfrm>
          <a:prstGeom prst="bentConnector2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750" y="6143625"/>
            <a:ext cx="982663" cy="352425"/>
          </a:xfrm>
          <a:prstGeom prst="leftArrow">
            <a:avLst>
              <a:gd name="adj1" fmla="val 50000"/>
              <a:gd name="adj2" fmla="val 52238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1400" dirty="0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Índice</a:t>
            </a:r>
            <a:endParaRPr lang="es-ES" sz="1400" dirty="0">
              <a:solidFill>
                <a:srgbClr val="004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Rectángulo"/>
          <p:cNvSpPr>
            <a:spLocks noChangeArrowheads="1"/>
          </p:cNvSpPr>
          <p:nvPr/>
        </p:nvSpPr>
        <p:spPr bwMode="auto">
          <a:xfrm>
            <a:off x="428625" y="4643438"/>
            <a:ext cx="7858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>
                <a:solidFill>
                  <a:srgbClr val="003366"/>
                </a:solidFill>
                <a:latin typeface="Century Gothic" pitchFamily="34" charset="0"/>
              </a:rPr>
              <a:t>Durante el tiempo Afore INBURSA se ha caracterizado por tener los rendimientos más estables, a diferencia de las otras administradoras que tienen altibajos que afectan al trabajador</a:t>
            </a:r>
          </a:p>
        </p:txBody>
      </p:sp>
      <p:sp>
        <p:nvSpPr>
          <p:cNvPr id="10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03213" y="6148388"/>
            <a:ext cx="1054100" cy="352425"/>
          </a:xfrm>
          <a:prstGeom prst="leftArrow">
            <a:avLst>
              <a:gd name="adj1" fmla="val 50000"/>
              <a:gd name="adj2" fmla="val 52238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hlinkClick r:id="rId2" action="ppaction://hlinksldjump"/>
              </a:rPr>
              <a:t>INDICE</a:t>
            </a:r>
            <a:endParaRPr lang="es-ES" dirty="0">
              <a:solidFill>
                <a:srgbClr val="004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857500" y="1643063"/>
            <a:ext cx="28384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Siefore Básica 1</a:t>
            </a:r>
          </a:p>
        </p:txBody>
      </p:sp>
      <p:sp>
        <p:nvSpPr>
          <p:cNvPr id="18437" name="12 Rectángulo"/>
          <p:cNvSpPr>
            <a:spLocks noChangeArrowheads="1"/>
          </p:cNvSpPr>
          <p:nvPr/>
        </p:nvSpPr>
        <p:spPr bwMode="auto">
          <a:xfrm>
            <a:off x="2857500" y="2214563"/>
            <a:ext cx="283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3200" b="1" u="sng">
                <a:solidFill>
                  <a:srgbClr val="0070C0"/>
                </a:solidFill>
                <a:latin typeface="Calibri" pitchFamily="34" charset="0"/>
              </a:rPr>
              <a:t>Siefore Básica 2</a:t>
            </a:r>
          </a:p>
        </p:txBody>
      </p:sp>
      <p:sp>
        <p:nvSpPr>
          <p:cNvPr id="18438" name="13 Rectángulo"/>
          <p:cNvSpPr>
            <a:spLocks noChangeArrowheads="1"/>
          </p:cNvSpPr>
          <p:nvPr/>
        </p:nvSpPr>
        <p:spPr bwMode="auto">
          <a:xfrm>
            <a:off x="2857500" y="2714625"/>
            <a:ext cx="283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3200" b="1" u="sng">
                <a:solidFill>
                  <a:srgbClr val="F28D3A"/>
                </a:solidFill>
                <a:latin typeface="Calibri" pitchFamily="34" charset="0"/>
              </a:rPr>
              <a:t>Siefore Básica 3</a:t>
            </a:r>
          </a:p>
        </p:txBody>
      </p:sp>
      <p:sp>
        <p:nvSpPr>
          <p:cNvPr id="18439" name="14 Rectángulo"/>
          <p:cNvSpPr>
            <a:spLocks noChangeArrowheads="1"/>
          </p:cNvSpPr>
          <p:nvPr/>
        </p:nvSpPr>
        <p:spPr bwMode="auto">
          <a:xfrm>
            <a:off x="2857500" y="3214688"/>
            <a:ext cx="283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3200" b="1" u="sng">
                <a:solidFill>
                  <a:srgbClr val="00B050"/>
                </a:solidFill>
                <a:latin typeface="Calibri" pitchFamily="34" charset="0"/>
              </a:rPr>
              <a:t>Siefore Básica 4</a:t>
            </a:r>
          </a:p>
        </p:txBody>
      </p:sp>
      <p:sp>
        <p:nvSpPr>
          <p:cNvPr id="18440" name="15 Rectángulo"/>
          <p:cNvSpPr>
            <a:spLocks noChangeArrowheads="1"/>
          </p:cNvSpPr>
          <p:nvPr/>
        </p:nvSpPr>
        <p:spPr bwMode="auto">
          <a:xfrm>
            <a:off x="2857500" y="3786188"/>
            <a:ext cx="283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3200" b="1" u="sng">
                <a:solidFill>
                  <a:srgbClr val="FF0000"/>
                </a:solidFill>
                <a:latin typeface="Calibri" pitchFamily="34" charset="0"/>
              </a:rPr>
              <a:t>Siefore Básica 5</a:t>
            </a:r>
          </a:p>
        </p:txBody>
      </p:sp>
      <p:sp>
        <p:nvSpPr>
          <p:cNvPr id="17" name="16 Rectángulo redondeado">
            <a:hlinkClick r:id="rId3" action="ppaction://hlinksldjump"/>
          </p:cNvPr>
          <p:cNvSpPr/>
          <p:nvPr/>
        </p:nvSpPr>
        <p:spPr>
          <a:xfrm>
            <a:off x="2857500" y="1714500"/>
            <a:ext cx="2857500" cy="428625"/>
          </a:xfrm>
          <a:prstGeom prst="round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17 Rectángulo redondeado">
            <a:hlinkClick r:id="rId4" action="ppaction://hlinksldjump"/>
          </p:cNvPr>
          <p:cNvSpPr/>
          <p:nvPr/>
        </p:nvSpPr>
        <p:spPr>
          <a:xfrm>
            <a:off x="2857500" y="2286000"/>
            <a:ext cx="2857500" cy="428625"/>
          </a:xfrm>
          <a:prstGeom prst="round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Rectángulo redondeado">
            <a:hlinkClick r:id="rId5" action="ppaction://hlinksldjump"/>
          </p:cNvPr>
          <p:cNvSpPr/>
          <p:nvPr/>
        </p:nvSpPr>
        <p:spPr>
          <a:xfrm>
            <a:off x="2857500" y="2786063"/>
            <a:ext cx="2857500" cy="500062"/>
          </a:xfrm>
          <a:prstGeom prst="round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" name="19 Rectángulo redondeado">
            <a:hlinkClick r:id="rId6" action="ppaction://hlinksldjump"/>
          </p:cNvPr>
          <p:cNvSpPr/>
          <p:nvPr/>
        </p:nvSpPr>
        <p:spPr>
          <a:xfrm>
            <a:off x="2857500" y="3357563"/>
            <a:ext cx="2928938" cy="500062"/>
          </a:xfrm>
          <a:prstGeom prst="round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Rectángulo redondeado">
            <a:hlinkClick r:id="" action="ppaction://noaction"/>
          </p:cNvPr>
          <p:cNvSpPr/>
          <p:nvPr/>
        </p:nvSpPr>
        <p:spPr>
          <a:xfrm>
            <a:off x="2928938" y="3857625"/>
            <a:ext cx="2857500" cy="500063"/>
          </a:xfrm>
          <a:prstGeom prst="round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1 Título"/>
          <p:cNvSpPr txBox="1">
            <a:spLocks/>
          </p:cNvSpPr>
          <p:nvPr/>
        </p:nvSpPr>
        <p:spPr bwMode="auto">
          <a:xfrm>
            <a:off x="2643188" y="228600"/>
            <a:ext cx="628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MX" sz="2200" b="1" dirty="0">
              <a:solidFill>
                <a:srgbClr val="004080"/>
              </a:solidFill>
              <a:latin typeface="+mj-lt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 bwMode="auto">
          <a:xfrm>
            <a:off x="2795588" y="214313"/>
            <a:ext cx="628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MX" sz="2200" b="1" dirty="0">
                <a:solidFill>
                  <a:srgbClr val="004080"/>
                </a:solidFill>
                <a:latin typeface="+mj-lt"/>
              </a:rPr>
              <a:t>Histórico de Rendimiento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4389438" y="228600"/>
            <a:ext cx="32305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MX" sz="2200" b="1">
                <a:solidFill>
                  <a:srgbClr val="004080"/>
                </a:solidFill>
                <a:latin typeface="Century Gothic" pitchFamily="34" charset="0"/>
              </a:rPr>
              <a:t>Estabilidad en Siefores</a:t>
            </a:r>
            <a:endParaRPr lang="es-ES" sz="2200" b="1">
              <a:solidFill>
                <a:srgbClr val="004080"/>
              </a:solidFill>
              <a:latin typeface="Century Gothic" pitchFamily="34" charset="0"/>
            </a:endParaRPr>
          </a:p>
        </p:txBody>
      </p:sp>
      <p:sp>
        <p:nvSpPr>
          <p:cNvPr id="19459" name="7 CuadroTexto"/>
          <p:cNvSpPr txBox="1">
            <a:spLocks noChangeArrowheads="1"/>
          </p:cNvSpPr>
          <p:nvPr/>
        </p:nvSpPr>
        <p:spPr bwMode="auto">
          <a:xfrm>
            <a:off x="990600" y="5405438"/>
            <a:ext cx="7239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>
                <a:solidFill>
                  <a:srgbClr val="003366"/>
                </a:solidFill>
                <a:latin typeface="Century Gothic" pitchFamily="34" charset="0"/>
              </a:rPr>
              <a:t>Durante el tiempo Afore Inbursa se ha caracterizado por tener los rendimientos más estables, a diferencia de las otras administradoras que tienen altibajos que afectan al trabajador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428992" y="714356"/>
            <a:ext cx="12144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B336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ＭＳ Ｐゴシック" pitchFamily="34" charset="-128"/>
                <a:cs typeface="+mn-cs"/>
              </a:rPr>
              <a:t>SB1</a:t>
            </a:r>
          </a:p>
        </p:txBody>
      </p:sp>
      <p:sp>
        <p:nvSpPr>
          <p:cNvPr id="6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03213" y="6143625"/>
            <a:ext cx="1054100" cy="352425"/>
          </a:xfrm>
          <a:prstGeom prst="leftArrow">
            <a:avLst>
              <a:gd name="adj1" fmla="val 50000"/>
              <a:gd name="adj2" fmla="val 52238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ＭＳ Ｐゴシック" pitchFamily="34" charset="-128"/>
                <a:cs typeface="+mn-cs"/>
                <a:hlinkClick r:id="rId3" action="ppaction://hlinksldjump"/>
              </a:rPr>
              <a:t>HISTORICO</a:t>
            </a:r>
            <a:endParaRPr lang="es-ES" sz="1400" dirty="0">
              <a:solidFill>
                <a:srgbClr val="004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143000"/>
            <a:ext cx="7929562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4389438" y="228600"/>
            <a:ext cx="32305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MX" sz="2200" b="1">
                <a:solidFill>
                  <a:srgbClr val="004080"/>
                </a:solidFill>
                <a:latin typeface="Century Gothic" pitchFamily="34" charset="0"/>
              </a:rPr>
              <a:t>Estabilidad en Siefores</a:t>
            </a:r>
            <a:endParaRPr lang="es-ES" sz="2200" b="1">
              <a:solidFill>
                <a:srgbClr val="004080"/>
              </a:solidFill>
              <a:latin typeface="Century Gothic" pitchFamily="34" charset="0"/>
            </a:endParaRPr>
          </a:p>
        </p:txBody>
      </p:sp>
      <p:sp>
        <p:nvSpPr>
          <p:cNvPr id="20483" name="7 CuadroTexto"/>
          <p:cNvSpPr txBox="1">
            <a:spLocks noChangeArrowheads="1"/>
          </p:cNvSpPr>
          <p:nvPr/>
        </p:nvSpPr>
        <p:spPr bwMode="auto">
          <a:xfrm>
            <a:off x="990600" y="5476875"/>
            <a:ext cx="7239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>
                <a:solidFill>
                  <a:srgbClr val="003366"/>
                </a:solidFill>
                <a:latin typeface="Century Gothic" pitchFamily="34" charset="0"/>
              </a:rPr>
              <a:t>Durante el tiempo Afore Inbursa se ha caracterizado por tener los rendimientos más estables, a diferencia de las otras administradoras que tienen altibajos que afectan al trabajador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571868" y="785794"/>
            <a:ext cx="100013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ＭＳ Ｐゴシック" pitchFamily="34" charset="-128"/>
                <a:cs typeface="+mn-cs"/>
              </a:rPr>
              <a:t>SB2</a:t>
            </a: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14438"/>
            <a:ext cx="8072438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3213" y="6143625"/>
            <a:ext cx="1054100" cy="352425"/>
          </a:xfrm>
          <a:prstGeom prst="leftArrow">
            <a:avLst>
              <a:gd name="adj1" fmla="val 50000"/>
              <a:gd name="adj2" fmla="val 52238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ＭＳ Ｐゴシック" pitchFamily="34" charset="-128"/>
                <a:cs typeface="+mn-cs"/>
                <a:hlinkClick r:id="rId4" action="ppaction://hlinksldjump"/>
              </a:rPr>
              <a:t>HISTORICO</a:t>
            </a:r>
            <a:endParaRPr lang="es-ES" sz="1400" dirty="0">
              <a:solidFill>
                <a:srgbClr val="004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389438" y="228600"/>
            <a:ext cx="32305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MX" sz="2200" b="1">
                <a:solidFill>
                  <a:srgbClr val="004080"/>
                </a:solidFill>
                <a:latin typeface="Century Gothic" pitchFamily="34" charset="0"/>
              </a:rPr>
              <a:t>Estabilidad en Siefores</a:t>
            </a:r>
            <a:endParaRPr lang="es-ES" sz="2200" b="1">
              <a:solidFill>
                <a:srgbClr val="004080"/>
              </a:solidFill>
              <a:latin typeface="Century Gothic" pitchFamily="34" charset="0"/>
            </a:endParaRPr>
          </a:p>
        </p:txBody>
      </p:sp>
      <p:sp>
        <p:nvSpPr>
          <p:cNvPr id="21507" name="7 CuadroTexto"/>
          <p:cNvSpPr txBox="1">
            <a:spLocks noChangeArrowheads="1"/>
          </p:cNvSpPr>
          <p:nvPr/>
        </p:nvSpPr>
        <p:spPr bwMode="auto">
          <a:xfrm>
            <a:off x="990600" y="5476875"/>
            <a:ext cx="7239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>
                <a:solidFill>
                  <a:srgbClr val="003366"/>
                </a:solidFill>
                <a:latin typeface="Century Gothic" pitchFamily="34" charset="0"/>
              </a:rPr>
              <a:t>Durante el tiempo Afore Inbursa se ha caracterizado por tener los rendimientos más estables, a diferencia de las otras administradoras que tienen altibajos que afectan al trabajador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500430" y="714357"/>
            <a:ext cx="1214446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E703E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ＭＳ Ｐゴシック" pitchFamily="34" charset="-128"/>
                <a:cs typeface="+mn-cs"/>
              </a:rPr>
              <a:t>SB3</a:t>
            </a:r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143000"/>
            <a:ext cx="8116888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3213" y="6143625"/>
            <a:ext cx="1054100" cy="352425"/>
          </a:xfrm>
          <a:prstGeom prst="leftArrow">
            <a:avLst>
              <a:gd name="adj1" fmla="val 50000"/>
              <a:gd name="adj2" fmla="val 52238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ＭＳ Ｐゴシック" pitchFamily="34" charset="-128"/>
                <a:cs typeface="+mn-cs"/>
                <a:hlinkClick r:id="rId4" action="ppaction://hlinksldjump"/>
              </a:rPr>
              <a:t>HISTORICO</a:t>
            </a:r>
            <a:endParaRPr lang="es-ES" sz="1400" dirty="0">
              <a:solidFill>
                <a:srgbClr val="004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4389438" y="228600"/>
            <a:ext cx="32305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MX" sz="2200" b="1">
                <a:solidFill>
                  <a:srgbClr val="004080"/>
                </a:solidFill>
                <a:latin typeface="Century Gothic" pitchFamily="34" charset="0"/>
              </a:rPr>
              <a:t>Estabilidad en Siefores</a:t>
            </a:r>
            <a:endParaRPr lang="es-ES" sz="2200" b="1">
              <a:solidFill>
                <a:srgbClr val="004080"/>
              </a:solidFill>
              <a:latin typeface="Century Gothic" pitchFamily="34" charset="0"/>
            </a:endParaRPr>
          </a:p>
        </p:txBody>
      </p:sp>
      <p:sp>
        <p:nvSpPr>
          <p:cNvPr id="22531" name="7 CuadroTexto"/>
          <p:cNvSpPr txBox="1">
            <a:spLocks noChangeArrowheads="1"/>
          </p:cNvSpPr>
          <p:nvPr/>
        </p:nvSpPr>
        <p:spPr bwMode="auto">
          <a:xfrm>
            <a:off x="990600" y="5476875"/>
            <a:ext cx="7239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>
                <a:solidFill>
                  <a:srgbClr val="003366"/>
                </a:solidFill>
                <a:latin typeface="Century Gothic" pitchFamily="34" charset="0"/>
              </a:rPr>
              <a:t>Durante el tiempo Afore Inbursa se ha caracterizado por tener los rendimientos más estables, a diferencia de las otras administradoras que tienen altibajos que afectan al trabajador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571868" y="714356"/>
            <a:ext cx="114300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ＭＳ Ｐゴシック" pitchFamily="34" charset="-128"/>
                <a:cs typeface="+mn-cs"/>
              </a:rPr>
              <a:t>SB4</a:t>
            </a: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14438"/>
            <a:ext cx="8154988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3213" y="6143625"/>
            <a:ext cx="1054100" cy="352425"/>
          </a:xfrm>
          <a:prstGeom prst="leftArrow">
            <a:avLst>
              <a:gd name="adj1" fmla="val 50000"/>
              <a:gd name="adj2" fmla="val 52238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ＭＳ Ｐゴシック" pitchFamily="34" charset="-128"/>
                <a:cs typeface="+mn-cs"/>
                <a:hlinkClick r:id="rId4" action="ppaction://hlinksldjump"/>
              </a:rPr>
              <a:t>HISTORICO</a:t>
            </a:r>
            <a:endParaRPr lang="es-ES" sz="1400" dirty="0">
              <a:solidFill>
                <a:srgbClr val="004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 bwMode="auto">
          <a:xfrm>
            <a:off x="2998788" y="228600"/>
            <a:ext cx="4621212" cy="484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200" b="1" smtClean="0">
                <a:solidFill>
                  <a:srgbClr val="004080"/>
                </a:solidFill>
                <a:ea typeface="ＭＳ Ｐゴシック"/>
                <a:cs typeface="ＭＳ Ｐゴシック"/>
              </a:rPr>
              <a:t>Afore Inbursa en el tiempo</a:t>
            </a:r>
          </a:p>
        </p:txBody>
      </p:sp>
      <p:sp>
        <p:nvSpPr>
          <p:cNvPr id="6147" name="8 CuadroTexto"/>
          <p:cNvSpPr txBox="1">
            <a:spLocks noChangeArrowheads="1"/>
          </p:cNvSpPr>
          <p:nvPr/>
        </p:nvSpPr>
        <p:spPr bwMode="auto">
          <a:xfrm>
            <a:off x="609600" y="2416175"/>
            <a:ext cx="3276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b="1">
                <a:solidFill>
                  <a:srgbClr val="003366"/>
                </a:solidFill>
                <a:latin typeface="Century Gothic" pitchFamily="34" charset="0"/>
              </a:rPr>
              <a:t>Afores que han salido del sistema</a:t>
            </a:r>
          </a:p>
          <a:p>
            <a:r>
              <a:rPr lang="es-MX" sz="1600" b="1">
                <a:solidFill>
                  <a:srgbClr val="003366"/>
                </a:solidFill>
                <a:latin typeface="Century Gothic" pitchFamily="34" charset="0"/>
              </a:rPr>
              <a:t>2002:</a:t>
            </a:r>
            <a:r>
              <a:rPr lang="es-MX" sz="1600">
                <a:solidFill>
                  <a:srgbClr val="003366"/>
                </a:solidFill>
                <a:latin typeface="Century Gothic" pitchFamily="34" charset="0"/>
              </a:rPr>
              <a:t> Atlántico, Capitaliza, Garante Génesis y Previnter</a:t>
            </a:r>
          </a:p>
          <a:p>
            <a:r>
              <a:rPr lang="es-MX" sz="1600" b="1">
                <a:solidFill>
                  <a:srgbClr val="003366"/>
                </a:solidFill>
                <a:latin typeface="Century Gothic" pitchFamily="34" charset="0"/>
              </a:rPr>
              <a:t>2007:</a:t>
            </a:r>
            <a:r>
              <a:rPr lang="es-MX" sz="1600">
                <a:solidFill>
                  <a:srgbClr val="003366"/>
                </a:solidFill>
                <a:latin typeface="Century Gothic" pitchFamily="34" charset="0"/>
              </a:rPr>
              <a:t> Tepeyac</a:t>
            </a:r>
          </a:p>
          <a:p>
            <a:r>
              <a:rPr lang="es-MX" sz="1600" b="1">
                <a:solidFill>
                  <a:srgbClr val="003366"/>
                </a:solidFill>
                <a:latin typeface="Century Gothic" pitchFamily="34" charset="0"/>
              </a:rPr>
              <a:t>2008:</a:t>
            </a:r>
            <a:r>
              <a:rPr lang="es-MX" sz="1600">
                <a:solidFill>
                  <a:srgbClr val="003366"/>
                </a:solidFill>
                <a:latin typeface="Century Gothic" pitchFamily="34" charset="0"/>
              </a:rPr>
              <a:t> Actinver, De la Gente y Santander</a:t>
            </a:r>
          </a:p>
          <a:p>
            <a:r>
              <a:rPr lang="es-MX" sz="1600" b="1">
                <a:solidFill>
                  <a:srgbClr val="003366"/>
                </a:solidFill>
                <a:latin typeface="Century Gothic" pitchFamily="34" charset="0"/>
              </a:rPr>
              <a:t>2009:</a:t>
            </a:r>
            <a:r>
              <a:rPr lang="es-MX" sz="1600">
                <a:solidFill>
                  <a:srgbClr val="003366"/>
                </a:solidFill>
                <a:latin typeface="Century Gothic" pitchFamily="34" charset="0"/>
              </a:rPr>
              <a:t> Ahorra Ahora, Argos e IXE</a:t>
            </a:r>
          </a:p>
          <a:p>
            <a:r>
              <a:rPr lang="es-MX" sz="1600" b="1">
                <a:solidFill>
                  <a:srgbClr val="003366"/>
                </a:solidFill>
                <a:latin typeface="Century Gothic" pitchFamily="34" charset="0"/>
              </a:rPr>
              <a:t>2010:</a:t>
            </a:r>
            <a:r>
              <a:rPr lang="es-MX" sz="1600">
                <a:solidFill>
                  <a:srgbClr val="003366"/>
                </a:solidFill>
                <a:latin typeface="Century Gothic" pitchFamily="34" charset="0"/>
              </a:rPr>
              <a:t> Scotia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209800"/>
            <a:ext cx="4594225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13 CuadroTexto"/>
          <p:cNvSpPr txBox="1">
            <a:spLocks noChangeArrowheads="1"/>
          </p:cNvSpPr>
          <p:nvPr/>
        </p:nvSpPr>
        <p:spPr bwMode="auto">
          <a:xfrm>
            <a:off x="609600" y="785813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400">
                <a:solidFill>
                  <a:srgbClr val="003366"/>
                </a:solidFill>
                <a:latin typeface="Century Gothic" pitchFamily="34" charset="0"/>
              </a:rPr>
              <a:t>Afore Inbursa inicio con el sistema y seguiremos con nuestros clientes hasta el momento de su pensión, </a:t>
            </a:r>
            <a:r>
              <a:rPr lang="es-MX" sz="1400" i="1">
                <a:solidFill>
                  <a:srgbClr val="003366"/>
                </a:solidFill>
                <a:latin typeface="Century Gothic" pitchFamily="34" charset="0"/>
              </a:rPr>
              <a:t>¡¡¡13 años de experiencia nos respaldan!!!</a:t>
            </a:r>
          </a:p>
        </p:txBody>
      </p:sp>
      <p:sp>
        <p:nvSpPr>
          <p:cNvPr id="6150" name="6 CuadroTexto"/>
          <p:cNvSpPr txBox="1">
            <a:spLocks noChangeArrowheads="1"/>
          </p:cNvSpPr>
          <p:nvPr/>
        </p:nvSpPr>
        <p:spPr bwMode="auto">
          <a:xfrm>
            <a:off x="571500" y="5181600"/>
            <a:ext cx="796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400" b="1">
                <a:solidFill>
                  <a:srgbClr val="003366"/>
                </a:solidFill>
                <a:latin typeface="Century Gothic" pitchFamily="34" charset="0"/>
              </a:rPr>
              <a:t>Para permanecer se requiere una estrategia y visión a largo plazo</a:t>
            </a:r>
            <a:endParaRPr lang="es-MX" sz="1400" b="1" i="1">
              <a:solidFill>
                <a:srgbClr val="003366"/>
              </a:solidFill>
              <a:latin typeface="Century Gothic" pitchFamily="34" charset="0"/>
            </a:endParaRPr>
          </a:p>
        </p:txBody>
      </p:sp>
      <p:sp>
        <p:nvSpPr>
          <p:cNvPr id="7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50" y="6143625"/>
            <a:ext cx="982663" cy="352425"/>
          </a:xfrm>
          <a:prstGeom prst="leftArrow">
            <a:avLst>
              <a:gd name="adj1" fmla="val 50000"/>
              <a:gd name="adj2" fmla="val 52238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1400" dirty="0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Índice</a:t>
            </a:r>
            <a:endParaRPr lang="es-ES" sz="1400" dirty="0">
              <a:solidFill>
                <a:srgbClr val="004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4389438" y="228600"/>
            <a:ext cx="32305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MX" sz="2200" b="1">
                <a:solidFill>
                  <a:srgbClr val="004080"/>
                </a:solidFill>
                <a:latin typeface="Century Gothic" pitchFamily="34" charset="0"/>
              </a:rPr>
              <a:t>Estabilidad en Siefores</a:t>
            </a:r>
            <a:endParaRPr lang="es-ES" sz="2200" b="1">
              <a:solidFill>
                <a:srgbClr val="004080"/>
              </a:solidFill>
              <a:latin typeface="Century Gothic" pitchFamily="34" charset="0"/>
            </a:endParaRPr>
          </a:p>
        </p:txBody>
      </p:sp>
      <p:sp>
        <p:nvSpPr>
          <p:cNvPr id="23555" name="7 CuadroTexto"/>
          <p:cNvSpPr txBox="1">
            <a:spLocks noChangeArrowheads="1"/>
          </p:cNvSpPr>
          <p:nvPr/>
        </p:nvSpPr>
        <p:spPr bwMode="auto">
          <a:xfrm>
            <a:off x="990600" y="5476875"/>
            <a:ext cx="7239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>
                <a:solidFill>
                  <a:srgbClr val="003366"/>
                </a:solidFill>
                <a:latin typeface="Century Gothic" pitchFamily="34" charset="0"/>
              </a:rPr>
              <a:t>Durante el tiempo Afore Inbursa se ha caracterizado por tener los rendimientos más estables, a diferencia de las otras administradoras que tienen altibajos que afectan al trabajador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00430" y="785794"/>
            <a:ext cx="135732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ＭＳ Ｐゴシック" pitchFamily="34" charset="-128"/>
                <a:cs typeface="+mn-cs"/>
              </a:rPr>
              <a:t>SB5</a:t>
            </a:r>
          </a:p>
        </p:txBody>
      </p:sp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1214438"/>
            <a:ext cx="8245475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3213" y="6143625"/>
            <a:ext cx="1054100" cy="352425"/>
          </a:xfrm>
          <a:prstGeom prst="leftArrow">
            <a:avLst>
              <a:gd name="adj1" fmla="val 50000"/>
              <a:gd name="adj2" fmla="val 52238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ＭＳ Ｐゴシック" pitchFamily="34" charset="-128"/>
                <a:cs typeface="+mn-cs"/>
                <a:hlinkClick r:id="rId4" action="ppaction://hlinksldjump"/>
              </a:rPr>
              <a:t>HISTORICO</a:t>
            </a:r>
            <a:endParaRPr lang="es-ES" sz="1400" dirty="0">
              <a:solidFill>
                <a:srgbClr val="004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 bwMode="auto">
          <a:xfrm>
            <a:off x="811213" y="228600"/>
            <a:ext cx="6808787" cy="393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MX" sz="2200" b="1" smtClean="0">
                <a:solidFill>
                  <a:srgbClr val="004080"/>
                </a:solidFill>
                <a:ea typeface="ＭＳ Ｐゴシック"/>
                <a:cs typeface="ＭＳ Ｐゴシック"/>
              </a:rPr>
              <a:t>Infraestructura</a:t>
            </a: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057400"/>
            <a:ext cx="8094663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12 CuadroTexto"/>
          <p:cNvSpPr txBox="1">
            <a:spLocks noChangeArrowheads="1"/>
          </p:cNvSpPr>
          <p:nvPr/>
        </p:nvSpPr>
        <p:spPr bwMode="auto">
          <a:xfrm>
            <a:off x="2357438" y="1428750"/>
            <a:ext cx="4500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>
                <a:solidFill>
                  <a:srgbClr val="002060"/>
                </a:solidFill>
                <a:latin typeface="Century Gothic" pitchFamily="34" charset="0"/>
              </a:rPr>
              <a:t>270 Sucursales a Nivel Nacional</a:t>
            </a:r>
          </a:p>
        </p:txBody>
      </p:sp>
      <p:sp>
        <p:nvSpPr>
          <p:cNvPr id="7173" name="13 CuadroTexto"/>
          <p:cNvSpPr txBox="1">
            <a:spLocks noChangeArrowheads="1"/>
          </p:cNvSpPr>
          <p:nvPr/>
        </p:nvSpPr>
        <p:spPr bwMode="auto">
          <a:xfrm>
            <a:off x="1295400" y="365760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>
                <a:solidFill>
                  <a:srgbClr val="002060"/>
                </a:solidFill>
                <a:latin typeface="Century Gothic" pitchFamily="34" charset="0"/>
              </a:rPr>
              <a:t>Call Center</a:t>
            </a:r>
          </a:p>
        </p:txBody>
      </p:sp>
      <p:sp>
        <p:nvSpPr>
          <p:cNvPr id="7174" name="14 CuadroTexto"/>
          <p:cNvSpPr txBox="1">
            <a:spLocks noChangeArrowheads="1"/>
          </p:cNvSpPr>
          <p:nvPr/>
        </p:nvSpPr>
        <p:spPr bwMode="auto">
          <a:xfrm>
            <a:off x="5429250" y="3543300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>
                <a:solidFill>
                  <a:srgbClr val="002060"/>
                </a:solidFill>
                <a:latin typeface="Century Gothic" pitchFamily="34" charset="0"/>
              </a:rPr>
              <a:t>Más de 6,000 Asesores</a:t>
            </a:r>
          </a:p>
        </p:txBody>
      </p:sp>
      <p:sp>
        <p:nvSpPr>
          <p:cNvPr id="7175" name="15 CuadroTexto"/>
          <p:cNvSpPr txBox="1">
            <a:spLocks noChangeArrowheads="1"/>
          </p:cNvSpPr>
          <p:nvPr/>
        </p:nvSpPr>
        <p:spPr bwMode="auto">
          <a:xfrm>
            <a:off x="428625" y="928688"/>
            <a:ext cx="8501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>
                <a:solidFill>
                  <a:srgbClr val="003366"/>
                </a:solidFill>
                <a:latin typeface="Century Gothic" pitchFamily="34" charset="0"/>
              </a:rPr>
              <a:t>Contamos con la infraestructura necesaria para atender las necesidades de nuestros clientes.</a:t>
            </a:r>
          </a:p>
        </p:txBody>
      </p:sp>
      <p:sp>
        <p:nvSpPr>
          <p:cNvPr id="7176" name="16 CuadroTexto"/>
          <p:cNvSpPr txBox="1">
            <a:spLocks noChangeArrowheads="1"/>
          </p:cNvSpPr>
          <p:nvPr/>
        </p:nvSpPr>
        <p:spPr bwMode="auto">
          <a:xfrm>
            <a:off x="0" y="5410200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>
                <a:solidFill>
                  <a:srgbClr val="003366"/>
                </a:solidFill>
                <a:latin typeface="Century Gothic" pitchFamily="34" charset="0"/>
              </a:rPr>
              <a:t>Es por eso que estamos cerca de nuestros clientes en el momento que requieren un servicio.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914400" y="4038600"/>
            <a:ext cx="2057400" cy="13716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943600" y="3886200"/>
            <a:ext cx="2438400" cy="151288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179" name="10 CuadroTexto"/>
          <p:cNvSpPr txBox="1">
            <a:spLocks noChangeArrowheads="1"/>
          </p:cNvSpPr>
          <p:nvPr/>
        </p:nvSpPr>
        <p:spPr bwMode="auto">
          <a:xfrm>
            <a:off x="2590800" y="4514850"/>
            <a:ext cx="167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b="1">
                <a:solidFill>
                  <a:srgbClr val="002060"/>
                </a:solidFill>
                <a:latin typeface="Century Gothic" pitchFamily="34" charset="0"/>
              </a:rPr>
              <a:t>BANCO</a:t>
            </a:r>
          </a:p>
          <a:p>
            <a:pPr>
              <a:buFont typeface="Arial" pitchFamily="34" charset="0"/>
              <a:buChar char="•"/>
            </a:pPr>
            <a:r>
              <a:rPr lang="es-MX" b="1">
                <a:solidFill>
                  <a:srgbClr val="002060"/>
                </a:solidFill>
                <a:latin typeface="Century Gothic" pitchFamily="34" charset="0"/>
              </a:rPr>
              <a:t>AFORE</a:t>
            </a:r>
          </a:p>
          <a:p>
            <a:pPr>
              <a:buFont typeface="Arial" pitchFamily="34" charset="0"/>
              <a:buChar char="•"/>
            </a:pPr>
            <a:r>
              <a:rPr lang="es-MX" b="1">
                <a:solidFill>
                  <a:srgbClr val="002060"/>
                </a:solidFill>
                <a:latin typeface="Century Gothic" pitchFamily="34" charset="0"/>
              </a:rPr>
              <a:t>SEGUROS</a:t>
            </a:r>
          </a:p>
          <a:p>
            <a:pPr>
              <a:buFont typeface="Arial" pitchFamily="34" charset="0"/>
              <a:buChar char="•"/>
            </a:pPr>
            <a:endParaRPr lang="es-MX">
              <a:latin typeface="Century Gothic" pitchFamily="34" charset="0"/>
            </a:endParaRPr>
          </a:p>
        </p:txBody>
      </p:sp>
      <p:sp>
        <p:nvSpPr>
          <p:cNvPr id="12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750" y="6143625"/>
            <a:ext cx="982663" cy="352425"/>
          </a:xfrm>
          <a:prstGeom prst="leftArrow">
            <a:avLst>
              <a:gd name="adj1" fmla="val 50000"/>
              <a:gd name="adj2" fmla="val 52238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1400" dirty="0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Índice</a:t>
            </a:r>
            <a:endParaRPr lang="es-ES" sz="1400" dirty="0">
              <a:solidFill>
                <a:srgbClr val="004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 bwMode="auto">
          <a:xfrm>
            <a:off x="4267200" y="228600"/>
            <a:ext cx="3352800" cy="407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MX" sz="2200" b="1" smtClean="0">
                <a:solidFill>
                  <a:srgbClr val="004080"/>
                </a:solidFill>
                <a:ea typeface="ＭＳ Ｐゴシック"/>
                <a:cs typeface="ＭＳ Ｐゴシック"/>
              </a:rPr>
              <a:t>Servicios</a:t>
            </a:r>
          </a:p>
        </p:txBody>
      </p:sp>
      <p:sp>
        <p:nvSpPr>
          <p:cNvPr id="8195" name="15 CuadroTexto"/>
          <p:cNvSpPr txBox="1">
            <a:spLocks noChangeArrowheads="1"/>
          </p:cNvSpPr>
          <p:nvPr/>
        </p:nvSpPr>
        <p:spPr bwMode="auto">
          <a:xfrm>
            <a:off x="685800" y="928688"/>
            <a:ext cx="777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solidFill>
                  <a:srgbClr val="004080"/>
                </a:solidFill>
              </a:rPr>
              <a:t>Consulta tu su saldo de Afore a través del cajero automático </a:t>
            </a:r>
          </a:p>
        </p:txBody>
      </p:sp>
      <p:sp>
        <p:nvSpPr>
          <p:cNvPr id="8196" name="16 CuadroTexto"/>
          <p:cNvSpPr txBox="1">
            <a:spLocks noChangeArrowheads="1"/>
          </p:cNvSpPr>
          <p:nvPr/>
        </p:nvSpPr>
        <p:spPr bwMode="auto">
          <a:xfrm>
            <a:off x="714375" y="5643563"/>
            <a:ext cx="7543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solidFill>
                  <a:srgbClr val="003366"/>
                </a:solidFill>
                <a:latin typeface="Century Gothic" pitchFamily="34" charset="0"/>
              </a:rPr>
              <a:t>También nuestros clientes pueden realizar tramites en las sucursales, </a:t>
            </a:r>
          </a:p>
        </p:txBody>
      </p:sp>
      <p:sp>
        <p:nvSpPr>
          <p:cNvPr id="8197" name="18 CuadroTexto"/>
          <p:cNvSpPr txBox="1">
            <a:spLocks noChangeArrowheads="1"/>
          </p:cNvSpPr>
          <p:nvPr/>
        </p:nvSpPr>
        <p:spPr bwMode="auto">
          <a:xfrm>
            <a:off x="285750" y="6254750"/>
            <a:ext cx="32861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000" b="1">
                <a:solidFill>
                  <a:srgbClr val="003366"/>
                </a:solidFill>
                <a:latin typeface="Century Gothic" pitchFamily="34" charset="0"/>
              </a:rPr>
              <a:t>Los servicios varían dependiendo de cada medio</a:t>
            </a:r>
          </a:p>
        </p:txBody>
      </p:sp>
      <p:sp>
        <p:nvSpPr>
          <p:cNvPr id="8198" name="8 Rectángulo"/>
          <p:cNvSpPr>
            <a:spLocks noChangeArrowheads="1"/>
          </p:cNvSpPr>
          <p:nvPr/>
        </p:nvSpPr>
        <p:spPr bwMode="auto">
          <a:xfrm>
            <a:off x="3786188" y="3000375"/>
            <a:ext cx="4672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b="1">
                <a:solidFill>
                  <a:srgbClr val="004080"/>
                </a:solidFill>
              </a:rPr>
              <a:t>No necesitas una tarjeta bancaria para contar con este servicio.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643063" y="1600200"/>
            <a:ext cx="1676400" cy="3671888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 bwMode="auto">
          <a:xfrm>
            <a:off x="4191000" y="228600"/>
            <a:ext cx="3379788" cy="317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MX" sz="2200" b="1" smtClean="0">
                <a:solidFill>
                  <a:srgbClr val="004080"/>
                </a:solidFill>
                <a:ea typeface="ＭＳ Ｐゴシック"/>
                <a:cs typeface="ＭＳ Ｐゴシック"/>
              </a:rPr>
              <a:t>Servicios</a:t>
            </a:r>
          </a:p>
        </p:txBody>
      </p:sp>
      <p:sp>
        <p:nvSpPr>
          <p:cNvPr id="9219" name="15 CuadroTexto"/>
          <p:cNvSpPr txBox="1">
            <a:spLocks noChangeArrowheads="1"/>
          </p:cNvSpPr>
          <p:nvPr/>
        </p:nvSpPr>
        <p:spPr bwMode="auto">
          <a:xfrm>
            <a:off x="6215063" y="2714625"/>
            <a:ext cx="2143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600">
                <a:solidFill>
                  <a:srgbClr val="003366"/>
                </a:solidFill>
                <a:latin typeface="Century Gothic" pitchFamily="34" charset="0"/>
              </a:rPr>
              <a:t>Consulta tu saldo a través del Porta de Banco INBURSA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771650"/>
            <a:ext cx="57150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>
            <a:spLocks noChangeArrowheads="1"/>
          </p:cNvSpPr>
          <p:nvPr/>
        </p:nvSpPr>
        <p:spPr bwMode="auto">
          <a:xfrm>
            <a:off x="1357313" y="4500563"/>
            <a:ext cx="4000500" cy="7143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latin typeface="Tahoma" pitchFamily="34" charset="0"/>
              <a:ea typeface="ＭＳ Ｐゴシック" charset="-128"/>
              <a:cs typeface="+mn-cs"/>
            </a:endParaRPr>
          </a:p>
        </p:txBody>
      </p:sp>
      <p:cxnSp>
        <p:nvCxnSpPr>
          <p:cNvPr id="7" name="6 Conector recto de flecha"/>
          <p:cNvCxnSpPr>
            <a:cxnSpLocks noChangeShapeType="1"/>
          </p:cNvCxnSpPr>
          <p:nvPr/>
        </p:nvCxnSpPr>
        <p:spPr bwMode="auto">
          <a:xfrm rot="5400000">
            <a:off x="5179219" y="3321844"/>
            <a:ext cx="1357313" cy="10001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223" name="9 CuadroTexto"/>
          <p:cNvSpPr txBox="1">
            <a:spLocks noChangeArrowheads="1"/>
          </p:cNvSpPr>
          <p:nvPr/>
        </p:nvSpPr>
        <p:spPr bwMode="auto">
          <a:xfrm>
            <a:off x="214313" y="785813"/>
            <a:ext cx="8643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>
                <a:solidFill>
                  <a:srgbClr val="004080"/>
                </a:solidFill>
              </a:rPr>
              <a:t>Si eres cliente de Banco INBURSA, podrás consultar tu saldo de afore e imprimir tu resumen de saldos sin necesidad de ingresar a la pagina de Afore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3353" t="13916" r="14854" b="15771"/>
          <a:stretch>
            <a:fillRect/>
          </a:stretch>
        </p:blipFill>
        <p:spPr bwMode="auto">
          <a:xfrm>
            <a:off x="500063" y="1500188"/>
            <a:ext cx="564356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4 Rectángulo"/>
          <p:cNvSpPr>
            <a:spLocks noChangeArrowheads="1"/>
          </p:cNvSpPr>
          <p:nvPr/>
        </p:nvSpPr>
        <p:spPr bwMode="auto">
          <a:xfrm>
            <a:off x="6500813" y="2143125"/>
            <a:ext cx="24288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s-MX" sz="1600">
                <a:solidFill>
                  <a:srgbClr val="003366"/>
                </a:solidFill>
                <a:latin typeface="Century Gothic" pitchFamily="34" charset="0"/>
              </a:rPr>
              <a:t>Actualiza tus datos</a:t>
            </a:r>
          </a:p>
          <a:p>
            <a:pPr algn="ctr"/>
            <a:endParaRPr lang="es-MX" sz="1600">
              <a:solidFill>
                <a:srgbClr val="003366"/>
              </a:solidFill>
              <a:latin typeface="Century Gothic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s-MX" sz="1600">
                <a:solidFill>
                  <a:srgbClr val="003366"/>
                </a:solidFill>
                <a:latin typeface="Century Gothic" pitchFamily="34" charset="0"/>
              </a:rPr>
              <a:t>Consulta tu Estado de Cuenta</a:t>
            </a:r>
          </a:p>
          <a:p>
            <a:pPr algn="ctr"/>
            <a:endParaRPr lang="es-MX" sz="1600">
              <a:solidFill>
                <a:srgbClr val="003366"/>
              </a:solidFill>
              <a:latin typeface="Century Gothic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s-MX" sz="1600">
                <a:solidFill>
                  <a:srgbClr val="003366"/>
                </a:solidFill>
                <a:latin typeface="Century Gothic" pitchFamily="34" charset="0"/>
              </a:rPr>
              <a:t>Certificación de Saldos</a:t>
            </a:r>
          </a:p>
          <a:p>
            <a:pPr algn="ctr"/>
            <a:endParaRPr lang="es-MX" sz="1600">
              <a:solidFill>
                <a:srgbClr val="003366"/>
              </a:solidFill>
              <a:latin typeface="Century Gothic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s-MX" sz="1600">
                <a:solidFill>
                  <a:srgbClr val="003366"/>
                </a:solidFill>
                <a:latin typeface="Century Gothic" pitchFamily="34" charset="0"/>
              </a:rPr>
              <a:t>Detalle de movimientos</a:t>
            </a:r>
            <a:endParaRPr lang="es-ES" sz="1600">
              <a:solidFill>
                <a:srgbClr val="003366"/>
              </a:solidFill>
              <a:latin typeface="Century Gothic" pitchFamily="34" charset="0"/>
            </a:endParaRPr>
          </a:p>
        </p:txBody>
      </p:sp>
      <p:sp>
        <p:nvSpPr>
          <p:cNvPr id="10244" name="15 CuadroTexto"/>
          <p:cNvSpPr txBox="1">
            <a:spLocks noChangeArrowheads="1"/>
          </p:cNvSpPr>
          <p:nvPr/>
        </p:nvSpPr>
        <p:spPr bwMode="auto">
          <a:xfrm>
            <a:off x="285750" y="785813"/>
            <a:ext cx="777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solidFill>
                  <a:srgbClr val="004080"/>
                </a:solidFill>
              </a:rPr>
              <a:t>Portal de Internet  www.inbursa.com</a:t>
            </a:r>
          </a:p>
        </p:txBody>
      </p:sp>
      <p:sp>
        <p:nvSpPr>
          <p:cNvPr id="10245" name="1 Título"/>
          <p:cNvSpPr>
            <a:spLocks noGrp="1"/>
          </p:cNvSpPr>
          <p:nvPr>
            <p:ph type="title"/>
          </p:nvPr>
        </p:nvSpPr>
        <p:spPr bwMode="auto">
          <a:xfrm>
            <a:off x="4191000" y="228600"/>
            <a:ext cx="3379788" cy="317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MX" sz="2200" b="1" smtClean="0">
                <a:solidFill>
                  <a:srgbClr val="004080"/>
                </a:solidFill>
                <a:ea typeface="ＭＳ Ｐゴシック"/>
                <a:cs typeface="ＭＳ Ｐゴシック"/>
              </a:rPr>
              <a:t>Servicios</a:t>
            </a:r>
          </a:p>
        </p:txBody>
      </p:sp>
      <p:sp>
        <p:nvSpPr>
          <p:cNvPr id="6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50" y="6143625"/>
            <a:ext cx="982663" cy="352425"/>
          </a:xfrm>
          <a:prstGeom prst="leftArrow">
            <a:avLst>
              <a:gd name="adj1" fmla="val 50000"/>
              <a:gd name="adj2" fmla="val 52238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1400" dirty="0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Índice</a:t>
            </a:r>
            <a:endParaRPr lang="es-ES" sz="1400" dirty="0">
              <a:solidFill>
                <a:srgbClr val="004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071563"/>
            <a:ext cx="40719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1 Título"/>
          <p:cNvSpPr>
            <a:spLocks noGrp="1"/>
          </p:cNvSpPr>
          <p:nvPr>
            <p:ph type="title"/>
          </p:nvPr>
        </p:nvSpPr>
        <p:spPr bwMode="auto">
          <a:xfrm>
            <a:off x="4114800" y="228600"/>
            <a:ext cx="3478213" cy="317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MX" sz="2200" b="1" smtClean="0">
                <a:solidFill>
                  <a:srgbClr val="004080"/>
                </a:solidFill>
                <a:ea typeface="ＭＳ Ｐゴシック"/>
                <a:cs typeface="ＭＳ Ｐゴシック"/>
              </a:rPr>
              <a:t>Asesoría y Orientación </a:t>
            </a:r>
          </a:p>
        </p:txBody>
      </p:sp>
      <p:sp>
        <p:nvSpPr>
          <p:cNvPr id="7" name="Rectángulo 12"/>
          <p:cNvSpPr/>
          <p:nvPr/>
        </p:nvSpPr>
        <p:spPr>
          <a:xfrm>
            <a:off x="6021388" y="1192213"/>
            <a:ext cx="990600" cy="12954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269" name="12 CuadroTexto"/>
          <p:cNvSpPr txBox="1">
            <a:spLocks noChangeArrowheads="1"/>
          </p:cNvSpPr>
          <p:nvPr/>
        </p:nvSpPr>
        <p:spPr bwMode="auto">
          <a:xfrm>
            <a:off x="4786313" y="3643313"/>
            <a:ext cx="335756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s-MX" sz="1600">
                <a:solidFill>
                  <a:srgbClr val="003366"/>
                </a:solidFill>
                <a:latin typeface="Century Gothic" pitchFamily="34" charset="0"/>
              </a:rPr>
              <a:t>Semanas de cotización</a:t>
            </a:r>
          </a:p>
          <a:p>
            <a:pPr algn="ctr">
              <a:buFont typeface="Wingdings" pitchFamily="2" charset="2"/>
              <a:buChar char="ü"/>
            </a:pPr>
            <a:endParaRPr lang="es-MX" sz="1600">
              <a:solidFill>
                <a:srgbClr val="003366"/>
              </a:solidFill>
              <a:latin typeface="Century Gothic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s-MX" sz="1600">
                <a:solidFill>
                  <a:srgbClr val="003366"/>
                </a:solidFill>
                <a:latin typeface="Century Gothic" pitchFamily="34" charset="0"/>
              </a:rPr>
              <a:t>Últimos 5 patrones</a:t>
            </a:r>
          </a:p>
          <a:p>
            <a:pPr algn="ctr">
              <a:buFont typeface="Wingdings" pitchFamily="2" charset="2"/>
              <a:buChar char="ü"/>
            </a:pPr>
            <a:endParaRPr lang="es-MX" sz="1600">
              <a:solidFill>
                <a:srgbClr val="003366"/>
              </a:solidFill>
              <a:latin typeface="Century Gothic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s-MX" sz="1600">
                <a:solidFill>
                  <a:srgbClr val="003366"/>
                </a:solidFill>
                <a:latin typeface="Century Gothic" pitchFamily="34" charset="0"/>
              </a:rPr>
              <a:t>Salario base de cotización</a:t>
            </a:r>
          </a:p>
        </p:txBody>
      </p:sp>
      <p:sp>
        <p:nvSpPr>
          <p:cNvPr id="11270" name="15 CuadroTexto"/>
          <p:cNvSpPr txBox="1">
            <a:spLocks noChangeArrowheads="1"/>
          </p:cNvSpPr>
          <p:nvPr/>
        </p:nvSpPr>
        <p:spPr bwMode="auto">
          <a:xfrm>
            <a:off x="5368925" y="2416175"/>
            <a:ext cx="220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b="1">
                <a:solidFill>
                  <a:srgbClr val="008080"/>
                </a:solidFill>
                <a:latin typeface="Century Gothic" pitchFamily="34" charset="0"/>
              </a:rPr>
              <a:t>www.imss.gob.mx</a:t>
            </a:r>
            <a:endParaRPr lang="es-ES" b="1">
              <a:solidFill>
                <a:srgbClr val="008080"/>
              </a:solidFill>
              <a:latin typeface="Century Gothic" pitchFamily="34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rot="10800000" flipV="1">
            <a:off x="2500313" y="3857625"/>
            <a:ext cx="2643187" cy="10715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0800000" flipV="1">
            <a:off x="2428875" y="4357688"/>
            <a:ext cx="2928938" cy="1000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10800000" flipV="1">
            <a:off x="3357563" y="4786313"/>
            <a:ext cx="1643062" cy="571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5 CuadroTexto"/>
          <p:cNvSpPr txBox="1">
            <a:spLocks noChangeArrowheads="1"/>
          </p:cNvSpPr>
          <p:nvPr/>
        </p:nvSpPr>
        <p:spPr bwMode="auto">
          <a:xfrm>
            <a:off x="142875" y="642938"/>
            <a:ext cx="7500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1600" b="1" dirty="0">
                <a:solidFill>
                  <a:srgbClr val="004080"/>
                </a:solidFill>
                <a:latin typeface="+mj-lt"/>
                <a:ea typeface="ＭＳ Ｐゴシック" charset="-128"/>
                <a:cs typeface="ＭＳ Ｐゴシック" pitchFamily="-65" charset="-128"/>
              </a:rPr>
              <a:t>Como utilizar los recursos de su cuenta individual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000125"/>
            <a:ext cx="750093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16 Rectángulo"/>
          <p:cNvSpPr>
            <a:spLocks noChangeArrowheads="1"/>
          </p:cNvSpPr>
          <p:nvPr/>
        </p:nvSpPr>
        <p:spPr bwMode="auto">
          <a:xfrm>
            <a:off x="0" y="285750"/>
            <a:ext cx="214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>
                <a:solidFill>
                  <a:srgbClr val="FF0000"/>
                </a:solidFill>
                <a:latin typeface="Century Gothic" pitchFamily="34" charset="0"/>
              </a:rPr>
              <a:t>www.infonavit.org.mx</a:t>
            </a:r>
          </a:p>
        </p:txBody>
      </p:sp>
      <p:sp>
        <p:nvSpPr>
          <p:cNvPr id="12293" name="17 CuadroTexto"/>
          <p:cNvSpPr txBox="1">
            <a:spLocks noChangeArrowheads="1"/>
          </p:cNvSpPr>
          <p:nvPr/>
        </p:nvSpPr>
        <p:spPr bwMode="auto">
          <a:xfrm>
            <a:off x="357188" y="5643563"/>
            <a:ext cx="81438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600" b="1">
                <a:solidFill>
                  <a:srgbClr val="003366"/>
                </a:solidFill>
                <a:latin typeface="Century Gothic" pitchFamily="34" charset="0"/>
              </a:rPr>
              <a:t>¡¡RECUERDA QUE EN EL ESTADO DE CUENTA DE LA  AFORE PUEDES CONSULTAR  EL SALDO QUE REPORTA EL INFONAVIT¡¡</a:t>
            </a:r>
          </a:p>
          <a:p>
            <a:pPr algn="ctr"/>
            <a:endParaRPr lang="es-MX" b="1">
              <a:solidFill>
                <a:srgbClr val="003366"/>
              </a:solidFill>
              <a:latin typeface="Century Gothic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072438" y="71438"/>
            <a:ext cx="763587" cy="928687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>
              <a:solidFill>
                <a:srgbClr val="FFFFFF"/>
              </a:solidFill>
              <a:ea typeface="ＭＳ Ｐゴシック" charset="-128"/>
            </a:endParaRPr>
          </a:p>
        </p:txBody>
      </p:sp>
      <p:graphicFrame>
        <p:nvGraphicFramePr>
          <p:cNvPr id="11" name="Group 239"/>
          <p:cNvGraphicFramePr>
            <a:graphicFrameLocks noGrp="1"/>
          </p:cNvGraphicFramePr>
          <p:nvPr/>
        </p:nvGraphicFramePr>
        <p:xfrm>
          <a:off x="714375" y="1500188"/>
          <a:ext cx="7572428" cy="4056328"/>
        </p:xfrm>
        <a:graphic>
          <a:graphicData uri="http://schemas.openxmlformats.org/drawingml/2006/table">
            <a:tbl>
              <a:tblPr/>
              <a:tblGrid>
                <a:gridCol w="1623775"/>
                <a:gridCol w="3601473"/>
                <a:gridCol w="2347180"/>
              </a:tblGrid>
              <a:tr h="21390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Tipo de Crédito</a:t>
                      </a: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64331" marR="64331" marT="32165" marB="32165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Descripción y Características</a:t>
                      </a: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64331" marR="64331" marT="32165" marB="32165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Requisitos</a:t>
                      </a:r>
                      <a:endParaRPr kumimoji="0" lang="es-E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64331" marR="64331" marT="32165" marB="32165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72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Crédito Infonavit</a:t>
                      </a: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64331" marR="64331" marT="32165" marB="3216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Cantidad que te otorga el Infonavit como crédito , sumando el saldo de la Subcuenta de vivienda, para poder contar  con mayor monto de capital.</a:t>
                      </a: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64331" marR="64331" marT="32165" marB="32165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Ser derechohabiente INFONAVIT, tener relación laboral vigente, puntuación mínima de 116, no haber tenido préstamo INFONAVIT antes</a:t>
                      </a: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64331" marR="64331" marT="32165" marB="3216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4152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COFINAVIT</a:t>
                      </a:r>
                      <a:endParaRPr kumimoji="0" lang="es-E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64331" marR="64331" marT="32165" marB="3216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Es un crédito otorgado por el INFONAVIT, conjuntamente con un Banco o SOFOL.</a:t>
                      </a: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64331" marR="64331" marT="32165" marB="32165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15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Una parte del crédito la otorga el INFONAVIT, la otra parte del crédito lo otorga un Banco o SOFOL.</a:t>
                      </a: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64331" marR="64331" marT="32165" marB="32165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929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El valor de la vivienda no tiene limite. 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La subcuenta de Vivienda se aplica como pago inicial del crédito. 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Las aportaciones futuras pagan el crédito del INFONAVIT.</a:t>
                      </a: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64331" marR="64331" marT="32165" marB="32165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689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Ingresos Adicionales</a:t>
                      </a:r>
                      <a:endParaRPr kumimoji="0" lang="es-E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64331" marR="64331" marT="32165" marB="3216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Crédito INFONAVIT conjuntamente con un Banco o SOFOL.</a:t>
                      </a: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64331" marR="64331" marT="32165" marB="32165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39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Vivienda  nueva o usada</a:t>
                      </a: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64331" marR="64331" marT="32165" marB="32165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39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El valor de la vivienda no tiene limites</a:t>
                      </a:r>
                      <a:endParaRPr kumimoji="0" lang="es-E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64331" marR="64331" marT="32165" marB="32165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444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Apoyo INFONAVIT</a:t>
                      </a: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64331" marR="64331" marT="32165" marB="3216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Crédito otorgado por un banco o Sofol.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 Se utilizan las aportaciones subsecuentes, para amortizar el crédito. El saldo de la Subcuenta de vivienda queda como garantía de pago, en caso de pérdida de empleo.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64331" marR="64331" marT="32165" marB="32165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Aprobación del Banco o SOFOL y Carta con instrucción irrevocable.</a:t>
                      </a: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64331" marR="64331" marT="32165" marB="3216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13" name="1 Título"/>
          <p:cNvSpPr txBox="1">
            <a:spLocks/>
          </p:cNvSpPr>
          <p:nvPr/>
        </p:nvSpPr>
        <p:spPr bwMode="auto">
          <a:xfrm>
            <a:off x="4114800" y="228600"/>
            <a:ext cx="3478213" cy="317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es-MX" sz="2200" b="1" kern="0">
                <a:solidFill>
                  <a:srgbClr val="004080"/>
                </a:solidFill>
                <a:latin typeface="+mj-lt"/>
              </a:rPr>
              <a:t>Asesoría y Orientación </a:t>
            </a:r>
            <a:endParaRPr lang="es-MX" sz="2200" b="1" kern="0" dirty="0">
              <a:solidFill>
                <a:srgbClr val="00408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5 Rectángulo"/>
          <p:cNvSpPr>
            <a:spLocks noChangeArrowheads="1"/>
          </p:cNvSpPr>
          <p:nvPr/>
        </p:nvSpPr>
        <p:spPr bwMode="auto">
          <a:xfrm>
            <a:off x="152400" y="762000"/>
            <a:ext cx="6429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solidFill>
                  <a:srgbClr val="004080"/>
                </a:solidFill>
                <a:latin typeface="Century Gothic" pitchFamily="34" charset="0"/>
              </a:rPr>
              <a:t>Tramites básicos  de retiro de la cuenta individual y requisitos</a:t>
            </a:r>
            <a:endParaRPr lang="es-ES" b="1">
              <a:solidFill>
                <a:srgbClr val="004080"/>
              </a:solidFill>
              <a:latin typeface="Century Gothic" pitchFamily="34" charset="0"/>
            </a:endParaRPr>
          </a:p>
        </p:txBody>
      </p:sp>
      <p:sp>
        <p:nvSpPr>
          <p:cNvPr id="14" name="13 Rectángulo redondeado"/>
          <p:cNvSpPr>
            <a:spLocks noChangeArrowheads="1"/>
          </p:cNvSpPr>
          <p:nvPr/>
        </p:nvSpPr>
        <p:spPr bwMode="auto">
          <a:xfrm>
            <a:off x="71438" y="1928813"/>
            <a:ext cx="2000250" cy="428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2060"/>
              </a:gs>
              <a:gs pos="100000">
                <a:srgbClr val="CBFFFF"/>
              </a:gs>
            </a:gsLst>
            <a:lin ang="16200000"/>
          </a:gradFill>
          <a:ln w="9525">
            <a:solidFill>
              <a:srgbClr val="00206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sz="1600">
                <a:solidFill>
                  <a:srgbClr val="002060"/>
                </a:solidFill>
                <a:latin typeface="Century Gothic" pitchFamily="34" charset="0"/>
                <a:ea typeface="ＭＳ Ｐゴシック" charset="-128"/>
                <a:cs typeface="+mn-cs"/>
              </a:rPr>
              <a:t>Retiro Total</a:t>
            </a:r>
          </a:p>
        </p:txBody>
      </p:sp>
      <p:sp>
        <p:nvSpPr>
          <p:cNvPr id="15" name="14 Rectángulo redondeado"/>
          <p:cNvSpPr>
            <a:spLocks noChangeArrowheads="1"/>
          </p:cNvSpPr>
          <p:nvPr/>
        </p:nvSpPr>
        <p:spPr bwMode="auto">
          <a:xfrm>
            <a:off x="71438" y="4524375"/>
            <a:ext cx="2000250" cy="428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2060"/>
              </a:gs>
              <a:gs pos="100000">
                <a:srgbClr val="CBFFFF"/>
              </a:gs>
            </a:gsLst>
            <a:lin ang="16200000"/>
          </a:gradFill>
          <a:ln w="9525">
            <a:solidFill>
              <a:srgbClr val="00206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sz="1600" b="1">
                <a:solidFill>
                  <a:srgbClr val="002060"/>
                </a:solidFill>
                <a:latin typeface="Century Gothic" pitchFamily="34" charset="0"/>
                <a:ea typeface="ＭＳ Ｐゴシック" charset="-128"/>
                <a:cs typeface="+mn-cs"/>
              </a:rPr>
              <a:t>Retiros Parciales</a:t>
            </a:r>
          </a:p>
        </p:txBody>
      </p:sp>
      <p:sp>
        <p:nvSpPr>
          <p:cNvPr id="16" name="15 Proceso alternativo"/>
          <p:cNvSpPr>
            <a:spLocks noChangeArrowheads="1"/>
          </p:cNvSpPr>
          <p:nvPr/>
        </p:nvSpPr>
        <p:spPr bwMode="auto">
          <a:xfrm>
            <a:off x="2286000" y="4286250"/>
            <a:ext cx="1714500" cy="857250"/>
          </a:xfrm>
          <a:prstGeom prst="flowChartAlternateProcess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sz="1600">
                <a:solidFill>
                  <a:srgbClr val="002060"/>
                </a:solidFill>
                <a:latin typeface="Century Gothic" pitchFamily="34" charset="0"/>
                <a:ea typeface="ＭＳ Ｐゴシック" charset="-128"/>
                <a:cs typeface="+mn-cs"/>
              </a:rPr>
              <a:t>Desempleo</a:t>
            </a:r>
          </a:p>
          <a:p>
            <a:pPr algn="ctr">
              <a:defRPr/>
            </a:pPr>
            <a:endParaRPr lang="es-MX" sz="1600">
              <a:solidFill>
                <a:srgbClr val="002060"/>
              </a:solidFill>
              <a:latin typeface="Century Gothic" pitchFamily="34" charset="0"/>
              <a:ea typeface="ＭＳ Ｐゴシック" charset="-128"/>
              <a:cs typeface="+mn-cs"/>
            </a:endParaRPr>
          </a:p>
          <a:p>
            <a:pPr algn="ctr">
              <a:defRPr/>
            </a:pPr>
            <a:r>
              <a:rPr lang="es-MX" sz="1600">
                <a:solidFill>
                  <a:srgbClr val="002060"/>
                </a:solidFill>
                <a:latin typeface="Century Gothic" pitchFamily="34" charset="0"/>
                <a:ea typeface="ＭＳ Ｐゴシック" charset="-128"/>
                <a:cs typeface="+mn-cs"/>
              </a:rPr>
              <a:t>Matrimonio</a:t>
            </a:r>
          </a:p>
        </p:txBody>
      </p:sp>
      <p:sp>
        <p:nvSpPr>
          <p:cNvPr id="17" name="16 Proceso alternativo"/>
          <p:cNvSpPr>
            <a:spLocks noChangeArrowheads="1"/>
          </p:cNvSpPr>
          <p:nvPr/>
        </p:nvSpPr>
        <p:spPr bwMode="auto">
          <a:xfrm>
            <a:off x="2214563" y="1785938"/>
            <a:ext cx="1714500" cy="857250"/>
          </a:xfrm>
          <a:prstGeom prst="flowChartAlternateProcess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/>
          </a:gra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sz="1600">
                <a:solidFill>
                  <a:srgbClr val="002060"/>
                </a:solidFill>
                <a:latin typeface="Century Gothic" pitchFamily="34" charset="0"/>
                <a:ea typeface="ＭＳ Ｐゴシック" charset="-128"/>
                <a:cs typeface="+mn-cs"/>
              </a:rPr>
              <a:t>Ley 73</a:t>
            </a:r>
          </a:p>
          <a:p>
            <a:pPr algn="ctr">
              <a:defRPr/>
            </a:pPr>
            <a:endParaRPr lang="es-MX" sz="1600">
              <a:solidFill>
                <a:srgbClr val="002060"/>
              </a:solidFill>
              <a:latin typeface="Century Gothic" pitchFamily="34" charset="0"/>
              <a:ea typeface="ＭＳ Ｐゴシック" charset="-128"/>
              <a:cs typeface="+mn-cs"/>
            </a:endParaRPr>
          </a:p>
          <a:p>
            <a:pPr algn="ctr">
              <a:defRPr/>
            </a:pPr>
            <a:r>
              <a:rPr lang="es-MX" sz="1600">
                <a:solidFill>
                  <a:srgbClr val="002060"/>
                </a:solidFill>
                <a:latin typeface="Century Gothic" pitchFamily="34" charset="0"/>
                <a:ea typeface="ＭＳ Ｐゴシック" charset="-128"/>
                <a:cs typeface="+mn-cs"/>
              </a:rPr>
              <a:t>Ley 97</a:t>
            </a:r>
          </a:p>
        </p:txBody>
      </p:sp>
      <p:sp>
        <p:nvSpPr>
          <p:cNvPr id="18" name="17 Rectángulo redondeado"/>
          <p:cNvSpPr>
            <a:spLocks noChangeArrowheads="1"/>
          </p:cNvSpPr>
          <p:nvPr/>
        </p:nvSpPr>
        <p:spPr bwMode="auto">
          <a:xfrm>
            <a:off x="6786563" y="714375"/>
            <a:ext cx="2000250" cy="428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2060"/>
              </a:gs>
              <a:gs pos="100000">
                <a:srgbClr val="CBFFFF"/>
              </a:gs>
            </a:gsLst>
            <a:lin ang="16200000"/>
          </a:gradFill>
          <a:ln w="9525">
            <a:solidFill>
              <a:srgbClr val="00206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sz="1200">
                <a:solidFill>
                  <a:srgbClr val="002060"/>
                </a:solidFill>
                <a:latin typeface="Century Gothic" pitchFamily="34" charset="0"/>
                <a:ea typeface="ＭＳ Ｐゴシック" charset="-128"/>
                <a:cs typeface="+mn-cs"/>
              </a:rPr>
              <a:t>Requisitos</a:t>
            </a:r>
          </a:p>
        </p:txBody>
      </p:sp>
      <p:cxnSp>
        <p:nvCxnSpPr>
          <p:cNvPr id="19" name="18 Conector recto de flecha"/>
          <p:cNvCxnSpPr>
            <a:cxnSpLocks noChangeShapeType="1"/>
          </p:cNvCxnSpPr>
          <p:nvPr/>
        </p:nvCxnSpPr>
        <p:spPr bwMode="auto">
          <a:xfrm flipV="1">
            <a:off x="3929063" y="1619250"/>
            <a:ext cx="1301750" cy="45243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3" name="22 Conector recto de flecha"/>
          <p:cNvCxnSpPr>
            <a:cxnSpLocks noChangeShapeType="1"/>
          </p:cNvCxnSpPr>
          <p:nvPr/>
        </p:nvCxnSpPr>
        <p:spPr bwMode="auto">
          <a:xfrm>
            <a:off x="4000500" y="4929188"/>
            <a:ext cx="1357313" cy="21431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5" name="24 Conector recto de flecha"/>
          <p:cNvCxnSpPr>
            <a:cxnSpLocks noChangeShapeType="1"/>
          </p:cNvCxnSpPr>
          <p:nvPr/>
        </p:nvCxnSpPr>
        <p:spPr bwMode="auto">
          <a:xfrm>
            <a:off x="3929063" y="2357438"/>
            <a:ext cx="1285875" cy="21431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9" name="28 Conector recto de flecha"/>
          <p:cNvCxnSpPr>
            <a:cxnSpLocks noChangeShapeType="1"/>
          </p:cNvCxnSpPr>
          <p:nvPr/>
        </p:nvCxnSpPr>
        <p:spPr bwMode="auto">
          <a:xfrm flipV="1">
            <a:off x="4000500" y="3857625"/>
            <a:ext cx="1214438" cy="64293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3324" name="37 Rectángulo"/>
          <p:cNvSpPr>
            <a:spLocks noChangeArrowheads="1"/>
          </p:cNvSpPr>
          <p:nvPr/>
        </p:nvSpPr>
        <p:spPr bwMode="auto">
          <a:xfrm>
            <a:off x="5214938" y="3714750"/>
            <a:ext cx="2144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400">
                <a:solidFill>
                  <a:srgbClr val="262673"/>
                </a:solidFill>
                <a:latin typeface="Arial Narrow" pitchFamily="34" charset="0"/>
              </a:rPr>
              <a:t>3 años de cotizar en el Sar 97</a:t>
            </a:r>
            <a:endParaRPr lang="es-ES" sz="1400">
              <a:solidFill>
                <a:srgbClr val="262673"/>
              </a:solidFill>
            </a:endParaRPr>
          </a:p>
        </p:txBody>
      </p:sp>
      <p:sp>
        <p:nvSpPr>
          <p:cNvPr id="13325" name="38 Rectángulo"/>
          <p:cNvSpPr>
            <a:spLocks noChangeArrowheads="1"/>
          </p:cNvSpPr>
          <p:nvPr/>
        </p:nvSpPr>
        <p:spPr bwMode="auto">
          <a:xfrm>
            <a:off x="5216525" y="3929063"/>
            <a:ext cx="3214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solidFill>
                  <a:srgbClr val="262673"/>
                </a:solidFill>
                <a:latin typeface="Century Gothic" pitchFamily="34" charset="0"/>
              </a:rPr>
              <a:t>Certificación de Baja del IMSS a partir del día 45 de desempleo.</a:t>
            </a:r>
            <a:endParaRPr lang="es-ES" sz="1200">
              <a:solidFill>
                <a:srgbClr val="262673"/>
              </a:solidFill>
              <a:latin typeface="Century Gothic" pitchFamily="34" charset="0"/>
            </a:endParaRPr>
          </a:p>
        </p:txBody>
      </p:sp>
      <p:sp>
        <p:nvSpPr>
          <p:cNvPr id="13326" name="39 Rectángulo"/>
          <p:cNvSpPr>
            <a:spLocks noChangeArrowheads="1"/>
          </p:cNvSpPr>
          <p:nvPr/>
        </p:nvSpPr>
        <p:spPr bwMode="auto">
          <a:xfrm>
            <a:off x="5216525" y="4333875"/>
            <a:ext cx="328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>
                <a:solidFill>
                  <a:srgbClr val="262673"/>
                </a:solidFill>
                <a:latin typeface="Century Gothic" pitchFamily="34" charset="0"/>
              </a:rPr>
              <a:t>Este beneficio se puede ejercer una vez cada 5 años </a:t>
            </a:r>
            <a:endParaRPr lang="es-ES" sz="1200">
              <a:solidFill>
                <a:srgbClr val="262673"/>
              </a:solidFill>
              <a:latin typeface="Century Gothic" pitchFamily="34" charset="0"/>
            </a:endParaRPr>
          </a:p>
        </p:txBody>
      </p:sp>
      <p:sp>
        <p:nvSpPr>
          <p:cNvPr id="13327" name="42 Rectángulo"/>
          <p:cNvSpPr>
            <a:spLocks noChangeArrowheads="1"/>
          </p:cNvSpPr>
          <p:nvPr/>
        </p:nvSpPr>
        <p:spPr bwMode="auto">
          <a:xfrm>
            <a:off x="5214938" y="1143000"/>
            <a:ext cx="1085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200">
                <a:solidFill>
                  <a:srgbClr val="262673"/>
                </a:solidFill>
                <a:latin typeface="Century Gothic" pitchFamily="34" charset="0"/>
              </a:rPr>
              <a:t>500 semanas de cotización</a:t>
            </a:r>
            <a:endParaRPr lang="es-ES" sz="1200">
              <a:solidFill>
                <a:srgbClr val="262673"/>
              </a:solidFill>
              <a:latin typeface="Century Gothic" pitchFamily="34" charset="0"/>
            </a:endParaRPr>
          </a:p>
        </p:txBody>
      </p:sp>
      <p:sp>
        <p:nvSpPr>
          <p:cNvPr id="13328" name="44 Rectángulo"/>
          <p:cNvSpPr>
            <a:spLocks noChangeArrowheads="1"/>
          </p:cNvSpPr>
          <p:nvPr/>
        </p:nvSpPr>
        <p:spPr bwMode="auto">
          <a:xfrm>
            <a:off x="5000625" y="2476500"/>
            <a:ext cx="1428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200">
                <a:solidFill>
                  <a:srgbClr val="262673"/>
                </a:solidFill>
                <a:latin typeface="Century Gothic" pitchFamily="34" charset="0"/>
              </a:rPr>
              <a:t>Mínimo 1,250 semanas de cotización</a:t>
            </a:r>
            <a:endParaRPr lang="es-ES" sz="1200">
              <a:solidFill>
                <a:srgbClr val="262673"/>
              </a:solidFill>
              <a:latin typeface="Century Gothic" pitchFamily="34" charset="0"/>
            </a:endParaRPr>
          </a:p>
        </p:txBody>
      </p:sp>
      <p:cxnSp>
        <p:nvCxnSpPr>
          <p:cNvPr id="52" name="51 Conector recto de flecha"/>
          <p:cNvCxnSpPr>
            <a:cxnSpLocks noChangeShapeType="1"/>
          </p:cNvCxnSpPr>
          <p:nvPr/>
        </p:nvCxnSpPr>
        <p:spPr bwMode="auto">
          <a:xfrm>
            <a:off x="5929313" y="1643063"/>
            <a:ext cx="714375" cy="3571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4" name="53 Conector recto de flecha"/>
          <p:cNvCxnSpPr>
            <a:cxnSpLocks noChangeShapeType="1"/>
          </p:cNvCxnSpPr>
          <p:nvPr/>
        </p:nvCxnSpPr>
        <p:spPr bwMode="auto">
          <a:xfrm rot="5400000" flipH="1" flipV="1">
            <a:off x="6107907" y="2107406"/>
            <a:ext cx="571500" cy="50006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3331" name="57 Rectángulo"/>
          <p:cNvSpPr>
            <a:spLocks noChangeArrowheads="1"/>
          </p:cNvSpPr>
          <p:nvPr/>
        </p:nvSpPr>
        <p:spPr bwMode="auto">
          <a:xfrm>
            <a:off x="6643688" y="1109663"/>
            <a:ext cx="2357437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s-MX" sz="1200" b="1">
                <a:solidFill>
                  <a:srgbClr val="262673"/>
                </a:solidFill>
                <a:latin typeface="Century Gothic" pitchFamily="34" charset="0"/>
              </a:rPr>
              <a:t>Original de la resolución correspondiente</a:t>
            </a:r>
            <a:r>
              <a:rPr lang="es-MX" sz="1200">
                <a:solidFill>
                  <a:srgbClr val="262673"/>
                </a:solidFill>
                <a:latin typeface="Century Gothic" pitchFamily="34" charset="0"/>
              </a:rPr>
              <a:t> (Acudir a la Subdelegación del IMSS)</a:t>
            </a:r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s-MX" sz="1200" b="1">
                <a:solidFill>
                  <a:srgbClr val="262673"/>
                </a:solidFill>
                <a:latin typeface="Century Gothic" pitchFamily="34" charset="0"/>
              </a:rPr>
              <a:t>Certificación de saldos</a:t>
            </a:r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s-MX" sz="1200" b="1">
                <a:solidFill>
                  <a:srgbClr val="262673"/>
                </a:solidFill>
                <a:latin typeface="Century Gothic" pitchFamily="34" charset="0"/>
              </a:rPr>
              <a:t>Identificación</a:t>
            </a:r>
            <a:endParaRPr lang="es-MX" sz="1200">
              <a:solidFill>
                <a:srgbClr val="262673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s-MX" sz="1200" b="1">
                <a:solidFill>
                  <a:srgbClr val="262673"/>
                </a:solidFill>
                <a:latin typeface="Century Gothic" pitchFamily="34" charset="0"/>
              </a:rPr>
              <a:t>Comprobante de Domicilio Vigente</a:t>
            </a:r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s-MX" sz="1200" b="1">
                <a:solidFill>
                  <a:srgbClr val="262673"/>
                </a:solidFill>
                <a:latin typeface="Century Gothic" pitchFamily="34" charset="0"/>
              </a:rPr>
              <a:t>Tener entre 60 y 65 años de edad</a:t>
            </a:r>
            <a:endParaRPr lang="es-MX" sz="1200">
              <a:solidFill>
                <a:srgbClr val="262673"/>
              </a:solidFill>
              <a:latin typeface="Century Gothic" pitchFamily="34" charset="0"/>
            </a:endParaRPr>
          </a:p>
        </p:txBody>
      </p:sp>
      <p:sp>
        <p:nvSpPr>
          <p:cNvPr id="13332" name="66 Rectángulo"/>
          <p:cNvSpPr>
            <a:spLocks noChangeArrowheads="1"/>
          </p:cNvSpPr>
          <p:nvPr/>
        </p:nvSpPr>
        <p:spPr bwMode="auto">
          <a:xfrm>
            <a:off x="5157788" y="5000625"/>
            <a:ext cx="2266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200">
                <a:solidFill>
                  <a:srgbClr val="262673"/>
                </a:solidFill>
                <a:latin typeface="Century Gothic" pitchFamily="34" charset="0"/>
              </a:rPr>
              <a:t>150 semanas de cotización </a:t>
            </a:r>
            <a:endParaRPr lang="es-ES" sz="1200">
              <a:solidFill>
                <a:srgbClr val="262673"/>
              </a:solidFill>
              <a:latin typeface="Century Gothic" pitchFamily="34" charset="0"/>
            </a:endParaRPr>
          </a:p>
        </p:txBody>
      </p:sp>
      <p:sp>
        <p:nvSpPr>
          <p:cNvPr id="13333" name="67 Rectángulo"/>
          <p:cNvSpPr>
            <a:spLocks noChangeArrowheads="1"/>
          </p:cNvSpPr>
          <p:nvPr/>
        </p:nvSpPr>
        <p:spPr bwMode="auto">
          <a:xfrm>
            <a:off x="1619250" y="5229225"/>
            <a:ext cx="6481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>
                <a:solidFill>
                  <a:srgbClr val="262673"/>
                </a:solidFill>
                <a:latin typeface="Century Gothic" pitchFamily="34" charset="0"/>
              </a:rPr>
              <a:t>Resolución correspondiente</a:t>
            </a:r>
            <a:r>
              <a:rPr lang="es-MX" sz="1400">
                <a:solidFill>
                  <a:srgbClr val="262673"/>
                </a:solidFill>
                <a:latin typeface="Century Gothic" pitchFamily="34" charset="0"/>
              </a:rPr>
              <a:t> (Acudir a la Subdelegación del IMSS</a:t>
            </a:r>
            <a:endParaRPr lang="es-ES" sz="1400">
              <a:solidFill>
                <a:srgbClr val="262673"/>
              </a:solidFill>
              <a:latin typeface="Century Gothic" pitchFamily="34" charset="0"/>
            </a:endParaRPr>
          </a:p>
        </p:txBody>
      </p:sp>
      <p:sp>
        <p:nvSpPr>
          <p:cNvPr id="13334" name="68 CuadroTexto"/>
          <p:cNvSpPr txBox="1">
            <a:spLocks noChangeArrowheads="1"/>
          </p:cNvSpPr>
          <p:nvPr/>
        </p:nvSpPr>
        <p:spPr bwMode="auto">
          <a:xfrm>
            <a:off x="1979613" y="5516563"/>
            <a:ext cx="378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400">
                <a:solidFill>
                  <a:srgbClr val="262673"/>
                </a:solidFill>
                <a:latin typeface="Century Gothic" pitchFamily="34" charset="0"/>
              </a:rPr>
              <a:t>Matrimonio posterior al 1 de Julio de 1997</a:t>
            </a:r>
            <a:endParaRPr lang="es-ES" sz="1400">
              <a:solidFill>
                <a:srgbClr val="262673"/>
              </a:solidFill>
              <a:latin typeface="Century Gothic" pitchFamily="34" charset="0"/>
            </a:endParaRPr>
          </a:p>
        </p:txBody>
      </p:sp>
      <p:sp>
        <p:nvSpPr>
          <p:cNvPr id="13335" name="69 Rectángulo"/>
          <p:cNvSpPr>
            <a:spLocks noChangeArrowheads="1"/>
          </p:cNvSpPr>
          <p:nvPr/>
        </p:nvSpPr>
        <p:spPr bwMode="auto">
          <a:xfrm>
            <a:off x="1768475" y="5805488"/>
            <a:ext cx="4387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s-MX" sz="1400">
                <a:solidFill>
                  <a:srgbClr val="262673"/>
                </a:solidFill>
                <a:latin typeface="Century Gothic" pitchFamily="34" charset="0"/>
                <a:cs typeface="Arial" pitchFamily="34" charset="0"/>
              </a:rPr>
              <a:t>Certificación de saldos emitida por la Afore</a:t>
            </a:r>
          </a:p>
        </p:txBody>
      </p:sp>
      <p:sp>
        <p:nvSpPr>
          <p:cNvPr id="13336" name="70 CuadroTexto"/>
          <p:cNvSpPr txBox="1">
            <a:spLocks noChangeArrowheads="1"/>
          </p:cNvSpPr>
          <p:nvPr/>
        </p:nvSpPr>
        <p:spPr bwMode="auto">
          <a:xfrm>
            <a:off x="2051050" y="6148388"/>
            <a:ext cx="5197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400">
                <a:solidFill>
                  <a:srgbClr val="262673"/>
                </a:solidFill>
                <a:latin typeface="Century Gothic" pitchFamily="34" charset="0"/>
              </a:rPr>
              <a:t>Identificación oficial y comprobante de domicilio vigente</a:t>
            </a:r>
            <a:endParaRPr lang="es-ES" sz="1400">
              <a:solidFill>
                <a:srgbClr val="262673"/>
              </a:solidFill>
              <a:latin typeface="Century Gothic" pitchFamily="34" charset="0"/>
            </a:endParaRPr>
          </a:p>
        </p:txBody>
      </p:sp>
      <p:sp>
        <p:nvSpPr>
          <p:cNvPr id="13337" name="1 Título"/>
          <p:cNvSpPr>
            <a:spLocks noGrp="1"/>
          </p:cNvSpPr>
          <p:nvPr>
            <p:ph type="title"/>
          </p:nvPr>
        </p:nvSpPr>
        <p:spPr bwMode="auto">
          <a:xfrm>
            <a:off x="4114800" y="228600"/>
            <a:ext cx="3478213" cy="317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MX" sz="2200" b="1" smtClean="0">
                <a:solidFill>
                  <a:srgbClr val="004080"/>
                </a:solidFill>
                <a:ea typeface="ＭＳ Ｐゴシック"/>
                <a:cs typeface="ＭＳ Ｐゴシック"/>
              </a:rPr>
              <a:t>Asesoría y Orientación </a:t>
            </a:r>
          </a:p>
        </p:txBody>
      </p:sp>
      <p:sp>
        <p:nvSpPr>
          <p:cNvPr id="26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5750" y="6143625"/>
            <a:ext cx="982663" cy="352425"/>
          </a:xfrm>
          <a:prstGeom prst="leftArrow">
            <a:avLst>
              <a:gd name="adj1" fmla="val 50000"/>
              <a:gd name="adj2" fmla="val 52238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1400" dirty="0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Índice</a:t>
            </a:r>
            <a:endParaRPr lang="es-ES" sz="1400" dirty="0">
              <a:solidFill>
                <a:srgbClr val="004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1190</Words>
  <Application>Microsoft Office PowerPoint</Application>
  <PresentationFormat>Presentación en pantalla (4:3)</PresentationFormat>
  <Paragraphs>173</Paragraphs>
  <Slides>20</Slides>
  <Notes>0</Notes>
  <HiddenSlides>5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Tema de Office</vt:lpstr>
      <vt:lpstr>Worksheet</vt:lpstr>
      <vt:lpstr>Hoja de cálculo</vt:lpstr>
      <vt:lpstr>Presentación de PowerPoint</vt:lpstr>
      <vt:lpstr>Afore Inbursa en el tiempo</vt:lpstr>
      <vt:lpstr>Infraestructura</vt:lpstr>
      <vt:lpstr>Servicios</vt:lpstr>
      <vt:lpstr>Servicios</vt:lpstr>
      <vt:lpstr>Servicios</vt:lpstr>
      <vt:lpstr>Asesoría y Orientación </vt:lpstr>
      <vt:lpstr>Presentación de PowerPoint</vt:lpstr>
      <vt:lpstr>Asesoría y Orientación </vt:lpstr>
      <vt:lpstr>La Comisión más baja</vt:lpstr>
      <vt:lpstr>Un Rendimiento Bueno y Seguro</vt:lpstr>
      <vt:lpstr>Tasas de Interés y Rendimientos</vt:lpstr>
      <vt:lpstr>Tasas de interés y Rendimientos</vt:lpstr>
      <vt:lpstr>La mejor alternativa:     Afore Inbursa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bfragosoc</dc:creator>
  <cp:lastModifiedBy>FLEISHER</cp:lastModifiedBy>
  <cp:revision>1</cp:revision>
  <dcterms:created xsi:type="dcterms:W3CDTF">2011-02-10T22:10:58Z</dcterms:created>
  <dcterms:modified xsi:type="dcterms:W3CDTF">2011-02-18T16:05:18Z</dcterms:modified>
</cp:coreProperties>
</file>